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3" r:id="rId2"/>
    <p:sldId id="284" r:id="rId3"/>
    <p:sldId id="285" r:id="rId4"/>
    <p:sldId id="256" r:id="rId5"/>
    <p:sldId id="257" r:id="rId6"/>
    <p:sldId id="258" r:id="rId7"/>
    <p:sldId id="259" r:id="rId8"/>
    <p:sldId id="288" r:id="rId9"/>
    <p:sldId id="286" r:id="rId10"/>
    <p:sldId id="287"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89" r:id="rId28"/>
    <p:sldId id="276" r:id="rId29"/>
    <p:sldId id="290" r:id="rId30"/>
    <p:sldId id="291" r:id="rId31"/>
    <p:sldId id="292" r:id="rId32"/>
    <p:sldId id="293" r:id="rId33"/>
    <p:sldId id="294" r:id="rId34"/>
    <p:sldId id="295" r:id="rId35"/>
    <p:sldId id="296" r:id="rId36"/>
    <p:sldId id="297" r:id="rId37"/>
    <p:sldId id="277" r:id="rId38"/>
    <p:sldId id="278" r:id="rId39"/>
    <p:sldId id="279" r:id="rId40"/>
    <p:sldId id="280" r:id="rId41"/>
    <p:sldId id="281" r:id="rId42"/>
    <p:sldId id="282" r:id="rId43"/>
    <p:sldId id="300" r:id="rId44"/>
    <p:sldId id="301" r:id="rId45"/>
    <p:sldId id="302" r:id="rId46"/>
    <p:sldId id="303" r:id="rId47"/>
    <p:sldId id="304" r:id="rId4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265" autoAdjust="0"/>
  </p:normalViewPr>
  <p:slideViewPr>
    <p:cSldViewPr>
      <p:cViewPr varScale="1">
        <p:scale>
          <a:sx n="69" d="100"/>
          <a:sy n="69" d="100"/>
        </p:scale>
        <p:origin x="-1410"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8/23/2014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8/23/2014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39762"/>
          </a:xfrm>
        </p:spPr>
        <p:txBody>
          <a:bodyPr>
            <a:normAutofit/>
          </a:bodyPr>
          <a:lstStyle>
            <a:lvl1pPr algn="l">
              <a:defRPr sz="2600"/>
            </a:lvl1pPr>
          </a:lstStyle>
          <a:p>
            <a:r>
              <a:rPr lang="en-US" dirty="0" smtClean="0"/>
              <a:t>Click to edit Master title style</a:t>
            </a:r>
            <a:endParaRPr lang="en-US" dirty="0"/>
          </a:p>
        </p:txBody>
      </p:sp>
      <p:pic>
        <p:nvPicPr>
          <p:cNvPr id="6" name="Picture 5" descr="Logo.jpg"/>
          <p:cNvPicPr>
            <a:picLocks noChangeAspect="1"/>
          </p:cNvPicPr>
          <p:nvPr userDrawn="1"/>
        </p:nvPicPr>
        <p:blipFill>
          <a:blip r:embed="rId2"/>
          <a:stretch>
            <a:fillRect/>
          </a:stretch>
        </p:blipFill>
        <p:spPr>
          <a:xfrm>
            <a:off x="5562600" y="174444"/>
            <a:ext cx="3124200" cy="587556"/>
          </a:xfrm>
          <a:prstGeom prst="rect">
            <a:avLst/>
          </a:prstGeom>
        </p:spPr>
      </p:pic>
      <p:cxnSp>
        <p:nvCxnSpPr>
          <p:cNvPr id="8" name="Straight Connector 7"/>
          <p:cNvCxnSpPr/>
          <p:nvPr userDrawn="1"/>
        </p:nvCxnSpPr>
        <p:spPr>
          <a:xfrm>
            <a:off x="0" y="914400"/>
            <a:ext cx="9144000" cy="1588"/>
          </a:xfrm>
          <a:prstGeom prst="line">
            <a:avLst/>
          </a:prstGeom>
          <a:ln w="12700"/>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8/23/2014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8"/>
            <a:ext cx="8229600" cy="1858962"/>
          </a:xfrm>
        </p:spPr>
        <p:txBody>
          <a:bodyPr>
            <a:normAutofit/>
          </a:bodyPr>
          <a:lstStyle/>
          <a:p>
            <a:pPr algn="l"/>
            <a:r>
              <a:rPr lang="en-US" sz="1600" kern="100" dirty="0" smtClean="0">
                <a:latin typeface="+mn-lt"/>
              </a:rPr>
              <a:t>                                    </a:t>
            </a:r>
            <a:r>
              <a:rPr lang="en-US" sz="2800" b="1" kern="100" dirty="0" smtClean="0">
                <a:solidFill>
                  <a:schemeClr val="tx1">
                    <a:lumMod val="50000"/>
                    <a:lumOff val="50000"/>
                  </a:schemeClr>
                </a:solidFill>
                <a:latin typeface="Agency FB" pitchFamily="34" charset="0"/>
              </a:rPr>
              <a:t>SURYA CARPET</a:t>
            </a:r>
            <a:r>
              <a:rPr lang="en-US" sz="1600" kern="100" dirty="0" smtClean="0">
                <a:latin typeface="+mn-lt"/>
              </a:rPr>
              <a:t/>
            </a:r>
            <a:br>
              <a:rPr lang="en-US" sz="1600" kern="100" dirty="0" smtClean="0">
                <a:latin typeface="+mn-lt"/>
              </a:rPr>
            </a:br>
            <a:r>
              <a:rPr lang="en-US" sz="1600" kern="100" dirty="0" smtClean="0">
                <a:latin typeface="+mn-lt"/>
              </a:rPr>
              <a:t>                                    </a:t>
            </a:r>
            <a:r>
              <a:rPr lang="en-US" sz="1800" b="1" kern="100" dirty="0" smtClean="0">
                <a:solidFill>
                  <a:schemeClr val="tx2">
                    <a:lumMod val="60000"/>
                    <a:lumOff val="40000"/>
                  </a:schemeClr>
                </a:solidFill>
                <a:latin typeface="+mn-lt"/>
              </a:rPr>
              <a:t>RUG-TEXTILES-ART</a:t>
            </a:r>
            <a:r>
              <a:rPr lang="en-US" sz="1600" kern="100" dirty="0" smtClean="0">
                <a:latin typeface="+mn-lt"/>
              </a:rPr>
              <a:t/>
            </a:r>
            <a:br>
              <a:rPr lang="en-US" sz="1600" kern="100" dirty="0" smtClean="0">
                <a:latin typeface="+mn-lt"/>
              </a:rPr>
            </a:br>
            <a:r>
              <a:rPr lang="en-US" sz="1600" kern="100" dirty="0" smtClean="0">
                <a:latin typeface="+mn-lt"/>
              </a:rPr>
              <a:t/>
            </a:r>
            <a:br>
              <a:rPr lang="en-US" sz="1600" kern="100" dirty="0" smtClean="0">
                <a:latin typeface="+mn-lt"/>
              </a:rPr>
            </a:br>
            <a:r>
              <a:rPr lang="en-US" sz="1600" kern="100" dirty="0" smtClean="0">
                <a:latin typeface="+mn-lt"/>
              </a:rPr>
              <a:t/>
            </a:r>
            <a:br>
              <a:rPr lang="en-US" sz="1600" kern="100" dirty="0" smtClean="0">
                <a:latin typeface="+mn-lt"/>
              </a:rPr>
            </a:br>
            <a:r>
              <a:rPr lang="en-US" sz="1600" kern="100" dirty="0" smtClean="0">
                <a:latin typeface="+mn-lt"/>
              </a:rPr>
              <a:t>This Manual is for using the Surya Carpet website. This is the Home Screen of the Website.</a:t>
            </a:r>
            <a:endParaRPr lang="en-US" sz="1600" kern="100" dirty="0">
              <a:latin typeface="+mn-lt"/>
            </a:endParaRPr>
          </a:p>
        </p:txBody>
      </p:sp>
      <p:pic>
        <p:nvPicPr>
          <p:cNvPr id="7" name="Content Placeholder 6" descr="LandingPage.jpg"/>
          <p:cNvPicPr>
            <a:picLocks noGrp="1" noChangeAspect="1"/>
          </p:cNvPicPr>
          <p:nvPr>
            <p:ph idx="1"/>
          </p:nvPr>
        </p:nvPicPr>
        <p:blipFill>
          <a:blip r:embed="rId2"/>
          <a:srcRect t="13732"/>
          <a:stretch>
            <a:fillRect/>
          </a:stretch>
        </p:blipFill>
        <p:spPr>
          <a:xfrm>
            <a:off x="457200" y="2362200"/>
            <a:ext cx="8305800" cy="3962400"/>
          </a:xfrm>
        </p:spPr>
      </p:pic>
      <p:pic>
        <p:nvPicPr>
          <p:cNvPr id="14" name="Picture 13" descr="Logo Image.jpg"/>
          <p:cNvPicPr>
            <a:picLocks noChangeAspect="1"/>
          </p:cNvPicPr>
          <p:nvPr/>
        </p:nvPicPr>
        <p:blipFill>
          <a:blip r:embed="rId3"/>
          <a:stretch>
            <a:fillRect/>
          </a:stretch>
        </p:blipFill>
        <p:spPr>
          <a:xfrm>
            <a:off x="609600" y="228600"/>
            <a:ext cx="1447800" cy="137160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Accessory</a:t>
            </a:r>
            <a:endParaRPr lang="en-US" dirty="0"/>
          </a:p>
        </p:txBody>
      </p:sp>
      <p:pic>
        <p:nvPicPr>
          <p:cNvPr id="3074" name="Picture 2"/>
          <p:cNvPicPr>
            <a:picLocks noChangeAspect="1" noChangeArrowheads="1"/>
          </p:cNvPicPr>
          <p:nvPr/>
        </p:nvPicPr>
        <p:blipFill>
          <a:blip r:embed="rId2"/>
          <a:srcRect l="17595" t="22917" r="2639" b="39583"/>
          <a:stretch>
            <a:fillRect/>
          </a:stretch>
        </p:blipFill>
        <p:spPr bwMode="auto">
          <a:xfrm>
            <a:off x="0" y="990600"/>
            <a:ext cx="9144000" cy="27432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3886200"/>
          <a:ext cx="9144001" cy="2070619"/>
        </p:xfrm>
        <a:graphic>
          <a:graphicData uri="http://schemas.openxmlformats.org/drawingml/2006/table">
            <a:tbl>
              <a:tblPr firstRow="1" bandRow="1">
                <a:tableStyleId>{5C22544A-7EE6-4342-B048-85BDC9FD1C3A}</a:tableStyleId>
              </a:tblPr>
              <a:tblGrid>
                <a:gridCol w="1066801"/>
                <a:gridCol w="1447800"/>
                <a:gridCol w="4648200"/>
                <a:gridCol w="1981200"/>
              </a:tblGrid>
              <a:tr h="498231">
                <a:tc>
                  <a:txBody>
                    <a:bodyPr/>
                    <a:lstStyle/>
                    <a:p>
                      <a:r>
                        <a:rPr lang="en-US" sz="1200" baseline="0" dirty="0" smtClean="0"/>
                        <a:t>Related Accessories</a:t>
                      </a:r>
                      <a:endParaRPr lang="en-US" sz="1200" dirty="0"/>
                    </a:p>
                  </a:txBody>
                  <a:tcPr/>
                </a:tc>
                <a:tc gridSpan="3">
                  <a:txBody>
                    <a:bodyPr/>
                    <a:lstStyle/>
                    <a:p>
                      <a:r>
                        <a:rPr lang="en-US" sz="1200" dirty="0" smtClean="0"/>
                        <a:t>This page keeps all the information about all</a:t>
                      </a:r>
                      <a:r>
                        <a:rPr lang="en-US" sz="1200" baseline="0" dirty="0" smtClean="0"/>
                        <a:t> the related </a:t>
                      </a:r>
                      <a:r>
                        <a:rPr lang="en-US" sz="1200" dirty="0" smtClean="0"/>
                        <a:t>accessories for a particular product.</a:t>
                      </a:r>
                      <a:endParaRPr lang="en-US" sz="1200" dirty="0"/>
                    </a:p>
                  </a:txBody>
                  <a:tcPr/>
                </a:tc>
                <a:tc hMerge="1">
                  <a:txBody>
                    <a:bodyPr/>
                    <a:lstStyle/>
                    <a:p>
                      <a:endParaRPr lang="en-US"/>
                    </a:p>
                  </a:txBody>
                  <a:tcPr/>
                </a:tc>
                <a:tc hMerge="1">
                  <a:txBody>
                    <a:bodyPr/>
                    <a:lstStyle/>
                    <a:p>
                      <a:endParaRPr lang="en-US"/>
                    </a:p>
                  </a:txBody>
                  <a:tcPr/>
                </a:tc>
              </a:tr>
              <a:tr h="289776">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43186">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a:t>
                      </a:r>
                      <a:r>
                        <a:rPr lang="en-US" sz="1000" baseline="0" dirty="0" smtClean="0"/>
                        <a:t> </a:t>
                      </a:r>
                      <a:r>
                        <a:rPr lang="en-US" sz="1000" baseline="0" dirty="0" smtClean="0"/>
                        <a:t> related accessory </a:t>
                      </a:r>
                      <a:r>
                        <a:rPr lang="en-US" sz="1000" baseline="0" dirty="0" smtClean="0"/>
                        <a:t>for the particular product.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aseline="0" dirty="0" smtClean="0"/>
                        <a:t>Manager, </a:t>
                      </a:r>
                      <a:r>
                        <a:rPr lang="en-US" sz="1000" dirty="0" smtClean="0"/>
                        <a:t>Data</a:t>
                      </a:r>
                      <a:r>
                        <a:rPr lang="en-US" sz="1000" baseline="0" dirty="0" smtClean="0"/>
                        <a:t> Entry Operator, </a:t>
                      </a:r>
                      <a:r>
                        <a:rPr lang="en-US" sz="1000" dirty="0" smtClean="0"/>
                        <a:t>Admin.</a:t>
                      </a:r>
                      <a:endParaRPr lang="en-US" sz="1000" dirty="0" smtClean="0"/>
                    </a:p>
                  </a:txBody>
                  <a:tcPr/>
                </a:tc>
              </a:tr>
              <a:tr h="443186">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a:t>
                      </a:r>
                      <a:r>
                        <a:rPr lang="en-US" sz="1000" baseline="0" dirty="0" smtClean="0"/>
                        <a:t>accessory information of the product by </a:t>
                      </a:r>
                      <a:r>
                        <a:rPr lang="en-US" sz="1000" baseline="0" dirty="0" smtClean="0"/>
                        <a:t>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aseline="0" dirty="0" smtClean="0"/>
                        <a:t>Manager, </a:t>
                      </a:r>
                      <a:r>
                        <a:rPr lang="en-US" sz="1000" dirty="0" smtClean="0"/>
                        <a:t>Data</a:t>
                      </a:r>
                      <a:r>
                        <a:rPr lang="en-US" sz="1000" baseline="0" dirty="0" smtClean="0"/>
                        <a:t> Entry Operator, </a:t>
                      </a:r>
                      <a:r>
                        <a:rPr lang="en-US" sz="1000" dirty="0" smtClean="0"/>
                        <a:t>Admin.</a:t>
                      </a:r>
                      <a:endParaRPr lang="en-US" sz="1000" dirty="0" smtClean="0"/>
                    </a:p>
                  </a:txBody>
                  <a:tcPr/>
                </a:tc>
              </a:tr>
              <a:tr h="306821">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 the </a:t>
                      </a:r>
                      <a:r>
                        <a:rPr lang="en-US" sz="1000" dirty="0" smtClean="0"/>
                        <a:t>Accessory of the product</a:t>
                      </a:r>
                      <a:r>
                        <a:rPr lang="en-US" sz="1000" baseline="0" dirty="0" smtClean="0"/>
                        <a:t> </a:t>
                      </a:r>
                      <a:r>
                        <a:rPr lang="en-US" sz="1000" baseline="0" dirty="0" smtClean="0"/>
                        <a:t>by clicking the corresponding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aseline="0" dirty="0" smtClean="0"/>
                        <a:t>Manager, </a:t>
                      </a:r>
                      <a:r>
                        <a:rPr lang="en-US" sz="1000" dirty="0" smtClean="0"/>
                        <a:t>Data</a:t>
                      </a:r>
                      <a:r>
                        <a:rPr lang="en-US" sz="1000" baseline="0" dirty="0" smtClean="0"/>
                        <a:t> Entry Operator, </a:t>
                      </a:r>
                      <a:r>
                        <a:rPr lang="en-US" sz="1000" dirty="0" smtClean="0"/>
                        <a:t>Admin.</a:t>
                      </a:r>
                      <a:endParaRPr lang="en-US" sz="1000" dirty="0" smtClean="0"/>
                    </a:p>
                  </a:txBody>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Product Group</a:t>
            </a:r>
            <a:endParaRPr lang="en-US" dirty="0"/>
          </a:p>
        </p:txBody>
      </p:sp>
      <p:pic>
        <p:nvPicPr>
          <p:cNvPr id="3" name="Picture 3"/>
          <p:cNvPicPr>
            <a:picLocks noChangeAspect="1" noChangeArrowheads="1"/>
          </p:cNvPicPr>
          <p:nvPr/>
        </p:nvPicPr>
        <p:blipFill>
          <a:blip r:embed="rId2"/>
          <a:srcRect t="15111" r="2188" b="8405"/>
          <a:stretch>
            <a:fillRect/>
          </a:stretch>
        </p:blipFill>
        <p:spPr bwMode="auto">
          <a:xfrm>
            <a:off x="0" y="990600"/>
            <a:ext cx="9144000" cy="35052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648200"/>
          <a:ext cx="9144001" cy="2027147"/>
        </p:xfrm>
        <a:graphic>
          <a:graphicData uri="http://schemas.openxmlformats.org/drawingml/2006/table">
            <a:tbl>
              <a:tblPr firstRow="1" bandRow="1">
                <a:tableStyleId>{5C22544A-7EE6-4342-B048-85BDC9FD1C3A}</a:tableStyleId>
              </a:tblPr>
              <a:tblGrid>
                <a:gridCol w="1219200"/>
                <a:gridCol w="1143001"/>
                <a:gridCol w="4953000"/>
                <a:gridCol w="1828800"/>
              </a:tblGrid>
              <a:tr h="541550">
                <a:tc>
                  <a:txBody>
                    <a:bodyPr/>
                    <a:lstStyle/>
                    <a:p>
                      <a:r>
                        <a:rPr lang="en-US" sz="1200" dirty="0" smtClean="0"/>
                        <a:t>Product Group</a:t>
                      </a:r>
                      <a:endParaRPr lang="en-US" sz="1200" dirty="0"/>
                    </a:p>
                  </a:txBody>
                  <a:tcPr/>
                </a:tc>
                <a:tc gridSpan="3">
                  <a:txBody>
                    <a:bodyPr/>
                    <a:lstStyle/>
                    <a:p>
                      <a:r>
                        <a:rPr lang="en-US" sz="1200" dirty="0" smtClean="0"/>
                        <a:t>This</a:t>
                      </a:r>
                      <a:r>
                        <a:rPr lang="en-US" sz="1200" baseline="0" dirty="0" smtClean="0"/>
                        <a:t> page keeps information about each product group used in our business.</a:t>
                      </a:r>
                      <a:endParaRPr lang="en-US" sz="1200" dirty="0"/>
                    </a:p>
                  </a:txBody>
                  <a:tcPr/>
                </a:tc>
                <a:tc hMerge="1">
                  <a:txBody>
                    <a:bodyPr/>
                    <a:lstStyle/>
                    <a:p>
                      <a:endParaRPr lang="en-US"/>
                    </a:p>
                  </a:txBody>
                  <a:tcPr/>
                </a:tc>
                <a:tc hMerge="1">
                  <a:txBody>
                    <a:bodyPr/>
                    <a:lstStyle/>
                    <a:p>
                      <a:endParaRPr lang="en-US"/>
                    </a:p>
                  </a:txBody>
                  <a:tcPr/>
                </a:tc>
              </a:tr>
              <a:tr h="306879">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81716">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product group using this link</a:t>
                      </a:r>
                      <a:r>
                        <a:rPr lang="en-US" sz="1000" baseline="0" dirty="0" smtClean="0"/>
                        <a:t> after filling the name and product type field.</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p>
                  </a:txBody>
                  <a:tcPr/>
                </a:tc>
              </a:tr>
              <a:tr h="386238">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product group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p>
                  </a:txBody>
                  <a:tcPr/>
                </a:tc>
              </a:tr>
              <a:tr h="386238">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product group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Product Collection</a:t>
            </a:r>
            <a:endParaRPr lang="en-US" dirty="0"/>
          </a:p>
        </p:txBody>
      </p:sp>
      <p:pic>
        <p:nvPicPr>
          <p:cNvPr id="3" name="Picture 2"/>
          <p:cNvPicPr>
            <a:picLocks noChangeAspect="1" noChangeArrowheads="1"/>
          </p:cNvPicPr>
          <p:nvPr/>
        </p:nvPicPr>
        <p:blipFill>
          <a:blip r:embed="rId2"/>
          <a:srcRect t="14814" r="2500" b="24445"/>
          <a:stretch>
            <a:fillRect/>
          </a:stretch>
        </p:blipFill>
        <p:spPr bwMode="auto">
          <a:xfrm>
            <a:off x="0" y="990600"/>
            <a:ext cx="9144000" cy="3276600"/>
          </a:xfrm>
          <a:prstGeom prst="rect">
            <a:avLst/>
          </a:prstGeom>
          <a:noFill/>
          <a:ln w="9525">
            <a:noFill/>
            <a:miter lim="800000"/>
            <a:headEnd/>
            <a:tailEnd/>
          </a:ln>
          <a:effectLst/>
        </p:spPr>
      </p:pic>
      <p:graphicFrame>
        <p:nvGraphicFramePr>
          <p:cNvPr id="6" name="Table 5"/>
          <p:cNvGraphicFramePr>
            <a:graphicFrameLocks noGrp="1"/>
          </p:cNvGraphicFramePr>
          <p:nvPr/>
        </p:nvGraphicFramePr>
        <p:xfrm>
          <a:off x="-1" y="4343400"/>
          <a:ext cx="9144001" cy="2155018"/>
        </p:xfrm>
        <a:graphic>
          <a:graphicData uri="http://schemas.openxmlformats.org/drawingml/2006/table">
            <a:tbl>
              <a:tblPr firstRow="1" bandRow="1">
                <a:tableStyleId>{5C22544A-7EE6-4342-B048-85BDC9FD1C3A}</a:tableStyleId>
              </a:tblPr>
              <a:tblGrid>
                <a:gridCol w="1371600"/>
                <a:gridCol w="990601"/>
                <a:gridCol w="4953000"/>
                <a:gridCol w="1828800"/>
              </a:tblGrid>
              <a:tr h="582762">
                <a:tc>
                  <a:txBody>
                    <a:bodyPr/>
                    <a:lstStyle/>
                    <a:p>
                      <a:r>
                        <a:rPr lang="en-US" sz="1200" dirty="0" smtClean="0"/>
                        <a:t>Product Collection</a:t>
                      </a:r>
                      <a:endParaRPr lang="en-US" sz="1200" dirty="0"/>
                    </a:p>
                  </a:txBody>
                  <a:tcPr/>
                </a:tc>
                <a:tc gridSpan="3">
                  <a:txBody>
                    <a:bodyPr/>
                    <a:lstStyle/>
                    <a:p>
                      <a:r>
                        <a:rPr lang="en-US" sz="1200" dirty="0" smtClean="0"/>
                        <a:t>This</a:t>
                      </a:r>
                      <a:r>
                        <a:rPr lang="en-US" sz="1200" baseline="0" dirty="0" smtClean="0"/>
                        <a:t> page keeps information about each product collection used in our business.</a:t>
                      </a:r>
                      <a:endParaRPr lang="en-US" sz="1200" dirty="0"/>
                    </a:p>
                  </a:txBody>
                  <a:tcPr/>
                </a:tc>
                <a:tc hMerge="1">
                  <a:txBody>
                    <a:bodyPr/>
                    <a:lstStyle/>
                    <a:p>
                      <a:endParaRPr lang="en-US"/>
                    </a:p>
                  </a:txBody>
                  <a:tcPr/>
                </a:tc>
                <a:tc hMerge="1">
                  <a:txBody>
                    <a:bodyPr/>
                    <a:lstStyle/>
                    <a:p>
                      <a:endParaRPr lang="en-US"/>
                    </a:p>
                  </a:txBody>
                  <a:tcPr/>
                </a:tc>
              </a:tr>
              <a:tr h="330232">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10764">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product collection using this link</a:t>
                      </a:r>
                      <a:r>
                        <a:rPr lang="en-US" sz="1000" baseline="0" dirty="0" smtClean="0"/>
                        <a:t> after filling the name field and selecting the product type field.</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p>
                  </a:txBody>
                  <a:tcPr/>
                </a:tc>
              </a:tr>
              <a:tr h="415630">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product collection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p>
                  </a:txBody>
                  <a:tcPr/>
                </a:tc>
              </a:tr>
              <a:tr h="415630">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product collection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Product Construction</a:t>
            </a:r>
            <a:endParaRPr lang="en-US" dirty="0"/>
          </a:p>
        </p:txBody>
      </p:sp>
      <p:pic>
        <p:nvPicPr>
          <p:cNvPr id="3" name="Picture 3"/>
          <p:cNvPicPr>
            <a:picLocks noChangeAspect="1" noChangeArrowheads="1"/>
          </p:cNvPicPr>
          <p:nvPr/>
        </p:nvPicPr>
        <p:blipFill>
          <a:blip r:embed="rId2"/>
          <a:srcRect t="13333" r="2500" b="17778"/>
          <a:stretch>
            <a:fillRect/>
          </a:stretch>
        </p:blipFill>
        <p:spPr bwMode="auto">
          <a:xfrm>
            <a:off x="0" y="990600"/>
            <a:ext cx="9144000" cy="34290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4495800"/>
          <a:ext cx="9144001" cy="2155018"/>
        </p:xfrm>
        <a:graphic>
          <a:graphicData uri="http://schemas.openxmlformats.org/drawingml/2006/table">
            <a:tbl>
              <a:tblPr firstRow="1" bandRow="1">
                <a:tableStyleId>{5C22544A-7EE6-4342-B048-85BDC9FD1C3A}</a:tableStyleId>
              </a:tblPr>
              <a:tblGrid>
                <a:gridCol w="1600200"/>
                <a:gridCol w="762001"/>
                <a:gridCol w="4953000"/>
                <a:gridCol w="1828800"/>
              </a:tblGrid>
              <a:tr h="582762">
                <a:tc>
                  <a:txBody>
                    <a:bodyPr/>
                    <a:lstStyle/>
                    <a:p>
                      <a:r>
                        <a:rPr lang="en-US" sz="1200" dirty="0" smtClean="0"/>
                        <a:t>Product Construction</a:t>
                      </a:r>
                      <a:endParaRPr lang="en-US" sz="1200" dirty="0"/>
                    </a:p>
                  </a:txBody>
                  <a:tcPr/>
                </a:tc>
                <a:tc gridSpan="3">
                  <a:txBody>
                    <a:bodyPr/>
                    <a:lstStyle/>
                    <a:p>
                      <a:r>
                        <a:rPr lang="en-US" sz="1200" dirty="0" smtClean="0"/>
                        <a:t>This</a:t>
                      </a:r>
                      <a:r>
                        <a:rPr lang="en-US" sz="1200" baseline="0" dirty="0" smtClean="0"/>
                        <a:t> page keeps information about product constructions used in our business.</a:t>
                      </a:r>
                      <a:endParaRPr lang="en-US" sz="1200" dirty="0"/>
                    </a:p>
                  </a:txBody>
                  <a:tcPr/>
                </a:tc>
                <a:tc hMerge="1">
                  <a:txBody>
                    <a:bodyPr/>
                    <a:lstStyle/>
                    <a:p>
                      <a:endParaRPr lang="en-US"/>
                    </a:p>
                  </a:txBody>
                  <a:tcPr/>
                </a:tc>
                <a:tc hMerge="1">
                  <a:txBody>
                    <a:bodyPr/>
                    <a:lstStyle/>
                    <a:p>
                      <a:endParaRPr lang="en-US"/>
                    </a:p>
                  </a:txBody>
                  <a:tcPr/>
                </a:tc>
              </a:tr>
              <a:tr h="330232">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10764">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product construction using this link</a:t>
                      </a:r>
                      <a:r>
                        <a:rPr lang="en-US" sz="1000" baseline="0" dirty="0" smtClean="0"/>
                        <a:t> after filling the name field and choosing a product type field.</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p>
                  </a:txBody>
                  <a:tcPr/>
                </a:tc>
              </a:tr>
              <a:tr h="415630">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product construction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p>
                  </a:txBody>
                  <a:tcPr/>
                </a:tc>
              </a:tr>
              <a:tr h="415630">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product construction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Product Unit</a:t>
            </a:r>
            <a:endParaRPr lang="en-US" dirty="0"/>
          </a:p>
        </p:txBody>
      </p:sp>
      <p:pic>
        <p:nvPicPr>
          <p:cNvPr id="3" name="Picture 2"/>
          <p:cNvPicPr>
            <a:picLocks noChangeAspect="1" noChangeArrowheads="1"/>
          </p:cNvPicPr>
          <p:nvPr/>
        </p:nvPicPr>
        <p:blipFill>
          <a:blip r:embed="rId2"/>
          <a:srcRect t="13333" r="2500" b="28889"/>
          <a:stretch>
            <a:fillRect/>
          </a:stretch>
        </p:blipFill>
        <p:spPr bwMode="auto">
          <a:xfrm>
            <a:off x="0" y="990600"/>
            <a:ext cx="9144000" cy="35052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4572000"/>
          <a:ext cx="9144001" cy="2231220"/>
        </p:xfrm>
        <a:graphic>
          <a:graphicData uri="http://schemas.openxmlformats.org/drawingml/2006/table">
            <a:tbl>
              <a:tblPr firstRow="1" bandRow="1">
                <a:tableStyleId>{5C22544A-7EE6-4342-B048-85BDC9FD1C3A}</a:tableStyleId>
              </a:tblPr>
              <a:tblGrid>
                <a:gridCol w="1219200"/>
                <a:gridCol w="1143001"/>
                <a:gridCol w="4953000"/>
                <a:gridCol w="1828800"/>
              </a:tblGrid>
              <a:tr h="603368">
                <a:tc>
                  <a:txBody>
                    <a:bodyPr/>
                    <a:lstStyle/>
                    <a:p>
                      <a:r>
                        <a:rPr lang="en-US" sz="1200" dirty="0" smtClean="0"/>
                        <a:t>Unit</a:t>
                      </a:r>
                      <a:endParaRPr lang="en-US" sz="1200" dirty="0"/>
                    </a:p>
                  </a:txBody>
                  <a:tcPr/>
                </a:tc>
                <a:tc gridSpan="3">
                  <a:txBody>
                    <a:bodyPr/>
                    <a:lstStyle/>
                    <a:p>
                      <a:r>
                        <a:rPr lang="en-US" sz="1200" dirty="0" smtClean="0"/>
                        <a:t>This</a:t>
                      </a:r>
                      <a:r>
                        <a:rPr lang="en-US" sz="1200" baseline="0" dirty="0" smtClean="0"/>
                        <a:t> page keeps information about Unit types used in our business.</a:t>
                      </a:r>
                      <a:endParaRPr lang="en-US" sz="1200" dirty="0"/>
                    </a:p>
                  </a:txBody>
                  <a:tcPr/>
                </a:tc>
                <a:tc hMerge="1">
                  <a:txBody>
                    <a:bodyPr/>
                    <a:lstStyle/>
                    <a:p>
                      <a:endParaRPr lang="en-US"/>
                    </a:p>
                  </a:txBody>
                  <a:tcPr/>
                </a:tc>
                <a:tc hMerge="1">
                  <a:txBody>
                    <a:bodyPr/>
                    <a:lstStyle/>
                    <a:p>
                      <a:endParaRPr lang="en-US"/>
                    </a:p>
                  </a:txBody>
                  <a:tcPr/>
                </a:tc>
              </a:tr>
              <a:tr h="341909">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25289">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Unit using this link</a:t>
                      </a:r>
                      <a:r>
                        <a:rPr lang="en-US" sz="1000" baseline="0" dirty="0" smtClean="0"/>
                        <a:t> after filling the unit id, unit name and Decimal places field.</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unit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unit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Division</a:t>
            </a:r>
            <a:endParaRPr lang="en-US" dirty="0"/>
          </a:p>
        </p:txBody>
      </p:sp>
      <p:pic>
        <p:nvPicPr>
          <p:cNvPr id="3" name="Picture 2"/>
          <p:cNvPicPr>
            <a:picLocks noChangeAspect="1" noChangeArrowheads="1"/>
          </p:cNvPicPr>
          <p:nvPr/>
        </p:nvPicPr>
        <p:blipFill>
          <a:blip r:embed="rId2"/>
          <a:srcRect t="13044" r="2310" b="43478"/>
          <a:stretch>
            <a:fillRect/>
          </a:stretch>
        </p:blipFill>
        <p:spPr bwMode="auto">
          <a:xfrm>
            <a:off x="0" y="990600"/>
            <a:ext cx="9144000" cy="34290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419600"/>
          <a:ext cx="9144001" cy="2231220"/>
        </p:xfrm>
        <a:graphic>
          <a:graphicData uri="http://schemas.openxmlformats.org/drawingml/2006/table">
            <a:tbl>
              <a:tblPr firstRow="1" bandRow="1">
                <a:tableStyleId>{5C22544A-7EE6-4342-B048-85BDC9FD1C3A}</a:tableStyleId>
              </a:tblPr>
              <a:tblGrid>
                <a:gridCol w="1219200"/>
                <a:gridCol w="1143001"/>
                <a:gridCol w="4953000"/>
                <a:gridCol w="1828800"/>
              </a:tblGrid>
              <a:tr h="603368">
                <a:tc>
                  <a:txBody>
                    <a:bodyPr/>
                    <a:lstStyle/>
                    <a:p>
                      <a:r>
                        <a:rPr lang="en-US" sz="1200" dirty="0" smtClean="0"/>
                        <a:t>Division</a:t>
                      </a:r>
                      <a:endParaRPr lang="en-US" sz="1200" dirty="0"/>
                    </a:p>
                  </a:txBody>
                  <a:tcPr/>
                </a:tc>
                <a:tc gridSpan="3">
                  <a:txBody>
                    <a:bodyPr/>
                    <a:lstStyle/>
                    <a:p>
                      <a:r>
                        <a:rPr lang="en-US" sz="1200" dirty="0" smtClean="0"/>
                        <a:t>This</a:t>
                      </a:r>
                      <a:r>
                        <a:rPr lang="en-US" sz="1200" baseline="0" dirty="0" smtClean="0"/>
                        <a:t> page keeps information about Divisions in our business.</a:t>
                      </a:r>
                      <a:endParaRPr lang="en-US" sz="1200" dirty="0"/>
                    </a:p>
                  </a:txBody>
                  <a:tcPr/>
                </a:tc>
                <a:tc hMerge="1">
                  <a:txBody>
                    <a:bodyPr/>
                    <a:lstStyle/>
                    <a:p>
                      <a:endParaRPr lang="en-US"/>
                    </a:p>
                  </a:txBody>
                  <a:tcPr/>
                </a:tc>
                <a:tc hMerge="1">
                  <a:txBody>
                    <a:bodyPr/>
                    <a:lstStyle/>
                    <a:p>
                      <a:endParaRPr lang="en-US"/>
                    </a:p>
                  </a:txBody>
                  <a:tcPr/>
                </a:tc>
              </a:tr>
              <a:tr h="341909">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25289">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division using this link</a:t>
                      </a:r>
                      <a:r>
                        <a:rPr lang="en-US" sz="1000" baseline="0" dirty="0" smtClean="0"/>
                        <a:t> after filling the division name field.</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division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division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Purchase Order List</a:t>
            </a:r>
            <a:endParaRPr lang="en-US" dirty="0"/>
          </a:p>
        </p:txBody>
      </p:sp>
      <p:pic>
        <p:nvPicPr>
          <p:cNvPr id="3" name="Picture 3"/>
          <p:cNvPicPr>
            <a:picLocks noChangeAspect="1" noChangeArrowheads="1"/>
          </p:cNvPicPr>
          <p:nvPr/>
        </p:nvPicPr>
        <p:blipFill>
          <a:blip r:embed="rId2"/>
          <a:srcRect t="23256" r="2907" b="30340"/>
          <a:stretch>
            <a:fillRect/>
          </a:stretch>
        </p:blipFill>
        <p:spPr bwMode="auto">
          <a:xfrm>
            <a:off x="0" y="990600"/>
            <a:ext cx="9144000" cy="29718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3886201"/>
          <a:ext cx="9144001" cy="2941320"/>
        </p:xfrm>
        <a:graphic>
          <a:graphicData uri="http://schemas.openxmlformats.org/drawingml/2006/table">
            <a:tbl>
              <a:tblPr firstRow="1" bandRow="1">
                <a:tableStyleId>{5C22544A-7EE6-4342-B048-85BDC9FD1C3A}</a:tableStyleId>
              </a:tblPr>
              <a:tblGrid>
                <a:gridCol w="1219200"/>
                <a:gridCol w="1143001"/>
                <a:gridCol w="4953000"/>
                <a:gridCol w="1828800"/>
              </a:tblGrid>
              <a:tr h="191882">
                <a:tc>
                  <a:txBody>
                    <a:bodyPr/>
                    <a:lstStyle/>
                    <a:p>
                      <a:r>
                        <a:rPr lang="en-US" sz="1200" dirty="0" smtClean="0"/>
                        <a:t>Purchase</a:t>
                      </a:r>
                      <a:r>
                        <a:rPr lang="en-US" sz="1200" baseline="0" dirty="0" smtClean="0"/>
                        <a:t> Order</a:t>
                      </a:r>
                      <a:endParaRPr lang="en-US" sz="1200" dirty="0"/>
                    </a:p>
                  </a:txBody>
                  <a:tcPr/>
                </a:tc>
                <a:tc gridSpan="3">
                  <a:txBody>
                    <a:bodyPr/>
                    <a:lstStyle/>
                    <a:p>
                      <a:r>
                        <a:rPr lang="en-US" sz="1200" dirty="0" smtClean="0"/>
                        <a:t>This</a:t>
                      </a:r>
                      <a:r>
                        <a:rPr lang="en-US" sz="1200" baseline="0" dirty="0" smtClean="0"/>
                        <a:t> page keeps information about purchase orders lists in our business.</a:t>
                      </a:r>
                      <a:endParaRPr lang="en-US" sz="1200" dirty="0"/>
                    </a:p>
                  </a:txBody>
                  <a:tcPr/>
                </a:tc>
                <a:tc hMerge="1">
                  <a:txBody>
                    <a:bodyPr/>
                    <a:lstStyle/>
                    <a:p>
                      <a:endParaRPr lang="en-US"/>
                    </a:p>
                  </a:txBody>
                  <a:tcPr/>
                </a:tc>
                <a:tc hMerge="1">
                  <a:txBody>
                    <a:bodyPr/>
                    <a:lstStyle/>
                    <a:p>
                      <a:endParaRPr lang="en-US"/>
                    </a:p>
                  </a:txBody>
                  <a:tcPr/>
                </a:tc>
              </a:tr>
              <a:tr h="181222">
                <a:tc rowSpan="9">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170562">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purchase order using this link</a:t>
                      </a:r>
                      <a:r>
                        <a:rPr lang="en-US" sz="1000" baseline="0" dirty="0" smtClean="0"/>
                        <a:t>.(which will be shown in the next slide)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Data Entry Operator.</a:t>
                      </a:r>
                      <a:endParaRPr lang="en-US" sz="1000" dirty="0" smtClean="0"/>
                    </a:p>
                  </a:txBody>
                  <a:tcPr/>
                </a:tc>
              </a:tr>
              <a:tr h="277163">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purchase order information by clicking the corresponding Edit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Manager, Data Entry Operator.</a:t>
                      </a:r>
                      <a:endParaRPr lang="en-US" sz="1000" dirty="0" smtClean="0"/>
                    </a:p>
                  </a:txBody>
                  <a:tcPr/>
                </a:tc>
              </a:tr>
              <a:tr h="121919">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purchase order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0">
                <a:tc vMerge="1">
                  <a:txBody>
                    <a:bodyPr/>
                    <a:lstStyle/>
                    <a:p>
                      <a:endParaRPr lang="en-US" sz="1200" dirty="0"/>
                    </a:p>
                  </a:txBody>
                  <a:tcPr/>
                </a:tc>
                <a:tc>
                  <a:txBody>
                    <a:bodyPr/>
                    <a:lstStyle/>
                    <a:p>
                      <a:r>
                        <a:rPr lang="en-US" sz="1000" dirty="0" smtClean="0"/>
                        <a:t>Line Detail</a:t>
                      </a:r>
                      <a:endParaRPr lang="en-US" sz="1000" dirty="0"/>
                    </a:p>
                  </a:txBody>
                  <a:tcPr/>
                </a:tc>
                <a:tc>
                  <a:txBody>
                    <a:bodyPr/>
                    <a:lstStyle/>
                    <a:p>
                      <a:r>
                        <a:rPr lang="en-US" sz="1000" dirty="0" smtClean="0"/>
                        <a:t>You can</a:t>
                      </a:r>
                      <a:r>
                        <a:rPr lang="en-US" sz="1000" baseline="0" dirty="0" smtClean="0"/>
                        <a:t> view the line detail information about the corresponding purchase order using this link.(which will be shown in the slide next to the create slide.)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a:t>
                      </a:r>
                      <a:r>
                        <a:rPr lang="en-US" sz="1000" baseline="0" dirty="0" smtClean="0"/>
                        <a:t> Entry Operator, Manager.</a:t>
                      </a:r>
                      <a:endParaRPr lang="en-US" sz="1000" dirty="0" smtClean="0"/>
                    </a:p>
                  </a:txBody>
                  <a:tcPr/>
                </a:tc>
              </a:tr>
              <a:tr h="243839">
                <a:tc vMerge="1">
                  <a:txBody>
                    <a:bodyPr/>
                    <a:lstStyle/>
                    <a:p>
                      <a:endParaRPr lang="en-US" sz="1200" dirty="0"/>
                    </a:p>
                  </a:txBody>
                  <a:tcPr/>
                </a:tc>
                <a:tc>
                  <a:txBody>
                    <a:bodyPr/>
                    <a:lstStyle/>
                    <a:p>
                      <a:r>
                        <a:rPr lang="en-US" sz="1000" dirty="0" smtClean="0"/>
                        <a:t>Detail</a:t>
                      </a:r>
                      <a:endParaRPr lang="en-US" sz="1000" dirty="0"/>
                    </a:p>
                  </a:txBody>
                  <a:tcPr/>
                </a:tc>
                <a:tc>
                  <a:txBody>
                    <a:bodyPr/>
                    <a:lstStyle/>
                    <a:p>
                      <a:r>
                        <a:rPr lang="en-US" sz="1000" dirty="0" smtClean="0"/>
                        <a:t>You can view the </a:t>
                      </a:r>
                      <a:r>
                        <a:rPr lang="en-US" sz="1000" baseline="0" dirty="0" smtClean="0"/>
                        <a:t> details of the corresponding purchase order using this link.(which will be shown next to line detail and the Create line detail slide)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  Manager.</a:t>
                      </a:r>
                    </a:p>
                  </a:txBody>
                  <a:tcPr/>
                </a:tc>
              </a:tr>
              <a:tr h="170562">
                <a:tc vMerge="1">
                  <a:txBody>
                    <a:bodyPr/>
                    <a:lstStyle/>
                    <a:p>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Submit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You can submit a purchase</a:t>
                      </a:r>
                      <a:r>
                        <a:rPr lang="en-US" sz="1000" baseline="0" dirty="0" smtClean="0"/>
                        <a:t> order using this link.</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Data Entry Operator, Admin</a:t>
                      </a:r>
                    </a:p>
                  </a:txBody>
                  <a:tcPr/>
                </a:tc>
              </a:tr>
              <a:tr h="170562">
                <a:tc vMerge="1">
                  <a:txBody>
                    <a:bodyPr/>
                    <a:lstStyle/>
                    <a:p>
                      <a:endParaRPr lang="en-US" sz="1200" dirty="0"/>
                    </a:p>
                  </a:txBody>
                  <a:tcPr/>
                </a:tc>
                <a:tc>
                  <a:txBody>
                    <a:bodyPr/>
                    <a:lstStyle/>
                    <a:p>
                      <a:r>
                        <a:rPr lang="en-US" sz="1000" dirty="0" smtClean="0"/>
                        <a:t>Approve</a:t>
                      </a:r>
                      <a:endParaRPr lang="en-US" sz="1000" dirty="0"/>
                    </a:p>
                  </a:txBody>
                  <a:tcPr/>
                </a:tc>
                <a:tc>
                  <a:txBody>
                    <a:bodyPr/>
                    <a:lstStyle/>
                    <a:p>
                      <a:r>
                        <a:rPr lang="en-US" sz="1000" dirty="0" smtClean="0"/>
                        <a:t>You can approve the particular</a:t>
                      </a:r>
                      <a:r>
                        <a:rPr lang="en-US" sz="1000" baseline="0" dirty="0" smtClean="0"/>
                        <a:t> purchase order using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Manager.</a:t>
                      </a:r>
                    </a:p>
                  </a:txBody>
                  <a:tcPr/>
                </a:tc>
              </a:tr>
              <a:tr h="170562">
                <a:tc vMerge="1">
                  <a:txBody>
                    <a:bodyPr/>
                    <a:lstStyle/>
                    <a:p>
                      <a:endParaRPr lang="en-US" sz="1200" dirty="0"/>
                    </a:p>
                  </a:txBody>
                  <a:tcPr/>
                </a:tc>
                <a:tc>
                  <a:txBody>
                    <a:bodyPr/>
                    <a:lstStyle/>
                    <a:p>
                      <a:r>
                        <a:rPr lang="en-US" sz="1000" dirty="0" smtClean="0"/>
                        <a:t>Confirm</a:t>
                      </a:r>
                      <a:endParaRPr lang="en-US" sz="1000" dirty="0"/>
                    </a:p>
                  </a:txBody>
                  <a:tcPr/>
                </a:tc>
                <a:tc>
                  <a:txBody>
                    <a:bodyPr/>
                    <a:lstStyle/>
                    <a:p>
                      <a:r>
                        <a:rPr lang="en-US" sz="1000" dirty="0" smtClean="0"/>
                        <a:t>You can confirm the purchase order by clicking this option.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Supplier.</a:t>
                      </a:r>
                    </a:p>
                  </a:txBody>
                  <a:tcPr/>
                </a:tc>
              </a:tr>
            </a:tbl>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Purchase Order</a:t>
            </a:r>
            <a:endParaRPr lang="en-US" dirty="0"/>
          </a:p>
        </p:txBody>
      </p:sp>
      <p:pic>
        <p:nvPicPr>
          <p:cNvPr id="3" name="Picture 2"/>
          <p:cNvPicPr>
            <a:picLocks noChangeAspect="1" noChangeArrowheads="1"/>
          </p:cNvPicPr>
          <p:nvPr/>
        </p:nvPicPr>
        <p:blipFill>
          <a:blip r:embed="rId2"/>
          <a:srcRect l="17297" t="13953" r="2907" b="6977"/>
          <a:stretch>
            <a:fillRect/>
          </a:stretch>
        </p:blipFill>
        <p:spPr bwMode="auto">
          <a:xfrm>
            <a:off x="0" y="990600"/>
            <a:ext cx="9144000" cy="33528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378314"/>
          <a:ext cx="9144001" cy="2288400"/>
        </p:xfrm>
        <a:graphic>
          <a:graphicData uri="http://schemas.openxmlformats.org/drawingml/2006/table">
            <a:tbl>
              <a:tblPr firstRow="1" bandRow="1">
                <a:tableStyleId>{5C22544A-7EE6-4342-B048-85BDC9FD1C3A}</a:tableStyleId>
              </a:tblPr>
              <a:tblGrid>
                <a:gridCol w="1447800"/>
                <a:gridCol w="2514600"/>
                <a:gridCol w="1752600"/>
                <a:gridCol w="3429001"/>
              </a:tblGrid>
              <a:tr h="232067">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282726">
                <a:tc>
                  <a:txBody>
                    <a:bodyPr/>
                    <a:lstStyle/>
                    <a:p>
                      <a:r>
                        <a:rPr lang="en-US" sz="1000" dirty="0" smtClean="0"/>
                        <a:t>Order</a:t>
                      </a:r>
                      <a:r>
                        <a:rPr lang="en-US" sz="1000" baseline="0" dirty="0" smtClean="0"/>
                        <a:t> Type</a:t>
                      </a:r>
                      <a:endParaRPr lang="en-US" sz="1000" dirty="0"/>
                    </a:p>
                  </a:txBody>
                  <a:tcPr/>
                </a:tc>
                <a:tc>
                  <a:txBody>
                    <a:bodyPr/>
                    <a:lstStyle/>
                    <a:p>
                      <a:r>
                        <a:rPr lang="en-US" sz="1000" dirty="0" smtClean="0"/>
                        <a:t>Defines</a:t>
                      </a:r>
                      <a:r>
                        <a:rPr lang="en-US" sz="1000" baseline="0" dirty="0" smtClean="0"/>
                        <a:t> the type of the order</a:t>
                      </a:r>
                      <a:endParaRPr lang="en-US" sz="1000" dirty="0"/>
                    </a:p>
                  </a:txBody>
                  <a:tcPr/>
                </a:tc>
                <a:tc>
                  <a:txBody>
                    <a:bodyPr/>
                    <a:lstStyle/>
                    <a:p>
                      <a:r>
                        <a:rPr lang="en-US" sz="1000" dirty="0" smtClean="0"/>
                        <a:t>Ship</a:t>
                      </a:r>
                      <a:r>
                        <a:rPr lang="en-US" sz="1000" baseline="0" dirty="0" smtClean="0"/>
                        <a:t> Date</a:t>
                      </a:r>
                      <a:endParaRPr lang="en-US" sz="1000" dirty="0"/>
                    </a:p>
                  </a:txBody>
                  <a:tcPr/>
                </a:tc>
                <a:tc>
                  <a:txBody>
                    <a:bodyPr/>
                    <a:lstStyle/>
                    <a:p>
                      <a:r>
                        <a:rPr lang="en-US" sz="1000" dirty="0" smtClean="0"/>
                        <a:t>The</a:t>
                      </a:r>
                      <a:r>
                        <a:rPr lang="en-US" sz="1000" baseline="0" dirty="0" smtClean="0"/>
                        <a:t> date before which the products is to be shipped.</a:t>
                      </a:r>
                      <a:endParaRPr lang="en-US" sz="1000" dirty="0"/>
                    </a:p>
                  </a:txBody>
                  <a:tcPr/>
                </a:tc>
              </a:tr>
              <a:tr h="312138">
                <a:tc>
                  <a:txBody>
                    <a:bodyPr/>
                    <a:lstStyle/>
                    <a:p>
                      <a:r>
                        <a:rPr lang="en-US" sz="1000" dirty="0" smtClean="0"/>
                        <a:t>Order</a:t>
                      </a:r>
                      <a:r>
                        <a:rPr lang="en-US" sz="1000" baseline="0" dirty="0" smtClean="0"/>
                        <a:t> Date</a:t>
                      </a:r>
                      <a:endParaRPr lang="en-US" sz="1000" dirty="0"/>
                    </a:p>
                  </a:txBody>
                  <a:tcPr/>
                </a:tc>
                <a:tc>
                  <a:txBody>
                    <a:bodyPr/>
                    <a:lstStyle/>
                    <a:p>
                      <a:r>
                        <a:rPr lang="en-US" sz="1000" dirty="0" smtClean="0"/>
                        <a:t>Specifies</a:t>
                      </a:r>
                      <a:r>
                        <a:rPr lang="en-US" sz="1000" baseline="0" dirty="0" smtClean="0"/>
                        <a:t> the date on which the order is made</a:t>
                      </a:r>
                      <a:endParaRPr lang="en-US" sz="1000" dirty="0"/>
                    </a:p>
                  </a:txBody>
                  <a:tcPr/>
                </a:tc>
                <a:tc>
                  <a:txBody>
                    <a:bodyPr/>
                    <a:lstStyle/>
                    <a:p>
                      <a:r>
                        <a:rPr lang="en-US" sz="1000" dirty="0" smtClean="0"/>
                        <a:t>Ship</a:t>
                      </a:r>
                      <a:r>
                        <a:rPr lang="en-US" sz="1000" baseline="0" dirty="0" smtClean="0"/>
                        <a:t> Method</a:t>
                      </a:r>
                      <a:endParaRPr lang="en-US" sz="1000" dirty="0"/>
                    </a:p>
                  </a:txBody>
                  <a:tcPr/>
                </a:tc>
                <a:tc>
                  <a:txBody>
                    <a:bodyPr/>
                    <a:lstStyle/>
                    <a:p>
                      <a:r>
                        <a:rPr lang="en-US" sz="1000" dirty="0" smtClean="0"/>
                        <a:t>Defines</a:t>
                      </a:r>
                      <a:r>
                        <a:rPr lang="en-US" sz="1000" baseline="0" dirty="0" smtClean="0"/>
                        <a:t> the mode of shipment</a:t>
                      </a:r>
                      <a:endParaRPr lang="en-US" sz="1000" dirty="0"/>
                    </a:p>
                  </a:txBody>
                  <a:tcPr/>
                </a:tc>
              </a:tr>
              <a:tr h="282726">
                <a:tc>
                  <a:txBody>
                    <a:bodyPr/>
                    <a:lstStyle/>
                    <a:p>
                      <a:r>
                        <a:rPr lang="en-US" sz="1000" dirty="0" smtClean="0"/>
                        <a:t>Order</a:t>
                      </a:r>
                      <a:r>
                        <a:rPr lang="en-US" sz="1000" baseline="0" dirty="0" smtClean="0"/>
                        <a:t> No</a:t>
                      </a:r>
                      <a:endParaRPr lang="en-US" sz="1000" dirty="0"/>
                    </a:p>
                  </a:txBody>
                  <a:tcPr/>
                </a:tc>
                <a:tc>
                  <a:txBody>
                    <a:bodyPr/>
                    <a:lstStyle/>
                    <a:p>
                      <a:r>
                        <a:rPr lang="en-US" sz="1000" dirty="0" smtClean="0"/>
                        <a:t>Unique</a:t>
                      </a:r>
                      <a:r>
                        <a:rPr lang="en-US" sz="1000" baseline="0" dirty="0" smtClean="0"/>
                        <a:t> number for identifying the order</a:t>
                      </a:r>
                      <a:endParaRPr lang="en-US" sz="1000" dirty="0"/>
                    </a:p>
                  </a:txBody>
                  <a:tcPr/>
                </a:tc>
                <a:tc>
                  <a:txBody>
                    <a:bodyPr/>
                    <a:lstStyle/>
                    <a:p>
                      <a:r>
                        <a:rPr lang="en-US" sz="1000" dirty="0" smtClean="0"/>
                        <a:t>Delivery</a:t>
                      </a:r>
                      <a:r>
                        <a:rPr lang="en-US" sz="1000" baseline="0" dirty="0" smtClean="0"/>
                        <a:t> Terms</a:t>
                      </a:r>
                      <a:endParaRPr lang="en-US" sz="1000" dirty="0"/>
                    </a:p>
                  </a:txBody>
                  <a:tcPr/>
                </a:tc>
                <a:tc>
                  <a:txBody>
                    <a:bodyPr/>
                    <a:lstStyle/>
                    <a:p>
                      <a:r>
                        <a:rPr lang="en-US" sz="1000" dirty="0" smtClean="0"/>
                        <a:t>Defines</a:t>
                      </a:r>
                      <a:r>
                        <a:rPr lang="en-US" sz="1000" baseline="0" dirty="0" smtClean="0"/>
                        <a:t> the delivery terms</a:t>
                      </a:r>
                      <a:endParaRPr lang="en-US" sz="1000" dirty="0"/>
                    </a:p>
                  </a:txBody>
                  <a:tcPr/>
                </a:tc>
              </a:tr>
              <a:tr h="28272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Division</a:t>
                      </a:r>
                    </a:p>
                  </a:txBody>
                  <a:tcPr/>
                </a:tc>
                <a:tc>
                  <a:txBody>
                    <a:bodyPr/>
                    <a:lstStyle/>
                    <a:p>
                      <a:r>
                        <a:rPr lang="en-US" sz="1000" dirty="0" smtClean="0"/>
                        <a:t>Specifies</a:t>
                      </a:r>
                      <a:r>
                        <a:rPr lang="en-US" sz="1000" baseline="0" dirty="0" smtClean="0"/>
                        <a:t> the division from where the order is made.</a:t>
                      </a:r>
                      <a:endParaRPr lang="en-US" sz="1000" dirty="0"/>
                    </a:p>
                  </a:txBody>
                  <a:tcPr/>
                </a:tc>
                <a:tc>
                  <a:txBody>
                    <a:bodyPr/>
                    <a:lstStyle/>
                    <a:p>
                      <a:r>
                        <a:rPr lang="en-US" sz="1000" dirty="0" smtClean="0"/>
                        <a:t>Credit</a:t>
                      </a:r>
                      <a:r>
                        <a:rPr lang="en-US" sz="1000" baseline="0" dirty="0" smtClean="0"/>
                        <a:t> Days</a:t>
                      </a:r>
                      <a:endParaRPr lang="en-US" sz="1000" dirty="0"/>
                    </a:p>
                  </a:txBody>
                  <a:tcPr/>
                </a:tc>
                <a:tc>
                  <a:txBody>
                    <a:bodyPr/>
                    <a:lstStyle/>
                    <a:p>
                      <a:r>
                        <a:rPr lang="en-US" sz="1000" dirty="0" smtClean="0"/>
                        <a:t>Specifies</a:t>
                      </a:r>
                      <a:r>
                        <a:rPr lang="en-US" sz="1000" baseline="0" dirty="0" smtClean="0"/>
                        <a:t> the number of credit days for the supplier.</a:t>
                      </a:r>
                      <a:endParaRPr lang="en-US" sz="1000" dirty="0"/>
                    </a:p>
                  </a:txBody>
                  <a:tcPr/>
                </a:tc>
              </a:tr>
              <a:tr h="27514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Supplier</a:t>
                      </a:r>
                      <a:r>
                        <a:rPr lang="en-US" sz="1000" baseline="0" dirty="0" smtClean="0"/>
                        <a:t> Name</a:t>
                      </a:r>
                      <a:endParaRPr lang="en-US" sz="1000" dirty="0" smtClean="0"/>
                    </a:p>
                  </a:txBody>
                  <a:tcPr/>
                </a:tc>
                <a:tc>
                  <a:txBody>
                    <a:bodyPr/>
                    <a:lstStyle/>
                    <a:p>
                      <a:r>
                        <a:rPr lang="en-US" sz="1000" dirty="0" smtClean="0"/>
                        <a:t>Name</a:t>
                      </a:r>
                      <a:r>
                        <a:rPr lang="en-US" sz="1000" baseline="0" dirty="0" smtClean="0"/>
                        <a:t> of the supplier for the product</a:t>
                      </a:r>
                      <a:endParaRPr lang="en-US" sz="1000" dirty="0"/>
                    </a:p>
                  </a:txBody>
                  <a:tcPr/>
                </a:tc>
                <a:tc>
                  <a:txBody>
                    <a:bodyPr/>
                    <a:lstStyle/>
                    <a:p>
                      <a:r>
                        <a:rPr lang="en-US" sz="1000" dirty="0" smtClean="0"/>
                        <a:t>Employee</a:t>
                      </a:r>
                      <a:r>
                        <a:rPr lang="en-US" sz="1000" baseline="0" dirty="0" smtClean="0"/>
                        <a:t> Name</a:t>
                      </a:r>
                      <a:endParaRPr lang="en-US" sz="1000" dirty="0"/>
                    </a:p>
                  </a:txBody>
                  <a:tcPr/>
                </a:tc>
                <a:tc>
                  <a:txBody>
                    <a:bodyPr/>
                    <a:lstStyle/>
                    <a:p>
                      <a:r>
                        <a:rPr lang="en-US" sz="1000" dirty="0" smtClean="0"/>
                        <a:t>Name</a:t>
                      </a:r>
                      <a:r>
                        <a:rPr lang="en-US" sz="1000" baseline="0" dirty="0" smtClean="0"/>
                        <a:t> of the employee who is creating the purchase order.</a:t>
                      </a:r>
                      <a:endParaRPr lang="en-US" sz="1000" dirty="0"/>
                    </a:p>
                  </a:txBody>
                  <a:tcPr/>
                </a:tc>
              </a:tr>
              <a:tr h="31213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Ship</a:t>
                      </a:r>
                      <a:r>
                        <a:rPr lang="en-US" sz="1000" baseline="0" dirty="0" smtClean="0"/>
                        <a:t> Address</a:t>
                      </a:r>
                      <a:endParaRPr lang="en-US" sz="1000" dirty="0" smtClean="0"/>
                    </a:p>
                  </a:txBody>
                  <a:tcPr/>
                </a:tc>
                <a:tc>
                  <a:txBody>
                    <a:bodyPr/>
                    <a:lstStyle/>
                    <a:p>
                      <a:r>
                        <a:rPr lang="en-US" sz="1000" dirty="0" smtClean="0"/>
                        <a:t>The address of the supplier where</a:t>
                      </a:r>
                      <a:r>
                        <a:rPr lang="en-US" sz="1000" baseline="0" dirty="0" smtClean="0"/>
                        <a:t> the order is placed.</a:t>
                      </a:r>
                      <a:endParaRPr lang="en-US" sz="1000" dirty="0"/>
                    </a:p>
                  </a:txBody>
                  <a:tcPr/>
                </a:tc>
                <a:tc>
                  <a:txBody>
                    <a:bodyPr/>
                    <a:lstStyle/>
                    <a:p>
                      <a:endParaRPr lang="en-US" sz="1000" dirty="0"/>
                    </a:p>
                  </a:txBody>
                  <a:tcPr/>
                </a:tc>
                <a:tc>
                  <a:txBody>
                    <a:bodyPr/>
                    <a:lstStyle/>
                    <a:p>
                      <a:endParaRPr lang="en-US" sz="1000" dirty="0"/>
                    </a:p>
                  </a:txBody>
                  <a:tcPr/>
                </a:tc>
              </a:tr>
            </a:tbl>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Purchase Order Line</a:t>
            </a:r>
            <a:endParaRPr lang="en-US" dirty="0"/>
          </a:p>
        </p:txBody>
      </p:sp>
      <p:pic>
        <p:nvPicPr>
          <p:cNvPr id="3" name="Picture 2"/>
          <p:cNvPicPr>
            <a:picLocks noChangeAspect="1" noChangeArrowheads="1"/>
          </p:cNvPicPr>
          <p:nvPr/>
        </p:nvPicPr>
        <p:blipFill>
          <a:blip r:embed="rId2"/>
          <a:srcRect l="18206" t="14492" r="2310" b="54348"/>
          <a:stretch>
            <a:fillRect/>
          </a:stretch>
        </p:blipFill>
        <p:spPr bwMode="auto">
          <a:xfrm>
            <a:off x="0" y="990600"/>
            <a:ext cx="9144000" cy="31242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191000"/>
          <a:ext cx="9144001" cy="2231220"/>
        </p:xfrm>
        <a:graphic>
          <a:graphicData uri="http://schemas.openxmlformats.org/drawingml/2006/table">
            <a:tbl>
              <a:tblPr firstRow="1" bandRow="1">
                <a:tableStyleId>{5C22544A-7EE6-4342-B048-85BDC9FD1C3A}</a:tableStyleId>
              </a:tblPr>
              <a:tblGrid>
                <a:gridCol w="1219200"/>
                <a:gridCol w="1143001"/>
                <a:gridCol w="4953000"/>
                <a:gridCol w="1828800"/>
              </a:tblGrid>
              <a:tr h="603368">
                <a:tc>
                  <a:txBody>
                    <a:bodyPr/>
                    <a:lstStyle/>
                    <a:p>
                      <a:r>
                        <a:rPr lang="en-US" sz="1200" dirty="0" smtClean="0"/>
                        <a:t>Purchase Order Line.</a:t>
                      </a:r>
                      <a:endParaRPr lang="en-US" sz="1200" dirty="0"/>
                    </a:p>
                  </a:txBody>
                  <a:tcPr/>
                </a:tc>
                <a:tc gridSpan="3">
                  <a:txBody>
                    <a:bodyPr/>
                    <a:lstStyle/>
                    <a:p>
                      <a:r>
                        <a:rPr lang="en-US" sz="1200" dirty="0" smtClean="0"/>
                        <a:t>This</a:t>
                      </a:r>
                      <a:r>
                        <a:rPr lang="en-US" sz="1200" baseline="0" dirty="0" smtClean="0"/>
                        <a:t> page keeps information about purchase order lines of a particular purchase order .</a:t>
                      </a:r>
                      <a:endParaRPr lang="en-US" sz="1200" dirty="0"/>
                    </a:p>
                  </a:txBody>
                  <a:tcPr/>
                </a:tc>
                <a:tc hMerge="1">
                  <a:txBody>
                    <a:bodyPr/>
                    <a:lstStyle/>
                    <a:p>
                      <a:endParaRPr lang="en-US"/>
                    </a:p>
                  </a:txBody>
                  <a:tcPr/>
                </a:tc>
                <a:tc hMerge="1">
                  <a:txBody>
                    <a:bodyPr/>
                    <a:lstStyle/>
                    <a:p>
                      <a:endParaRPr lang="en-US"/>
                    </a:p>
                  </a:txBody>
                  <a:tcPr/>
                </a:tc>
              </a:tr>
              <a:tr h="341909">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25289">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purchase order line</a:t>
                      </a:r>
                      <a:r>
                        <a:rPr lang="en-US" sz="1000" baseline="0" dirty="0" smtClean="0"/>
                        <a:t> </a:t>
                      </a:r>
                      <a:r>
                        <a:rPr lang="en-US" sz="1000" dirty="0" smtClean="0"/>
                        <a:t>using this link</a:t>
                      </a:r>
                      <a:r>
                        <a:rPr lang="en-US" sz="1000" baseline="0" dirty="0" smtClean="0"/>
                        <a:t> which is found at the top of the section.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a:t>
                      </a:r>
                      <a:r>
                        <a:rPr lang="en-US" sz="1000" baseline="0" dirty="0" smtClean="0"/>
                        <a:t> Entry Operator</a:t>
                      </a:r>
                      <a:endParaRPr lang="en-US" sz="1000" dirty="0" smtClean="0"/>
                    </a:p>
                  </a:txBody>
                  <a:tcPr/>
                </a:tc>
              </a:tr>
              <a:tr h="43032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purchase order line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Manager,</a:t>
                      </a:r>
                      <a:r>
                        <a:rPr lang="en-US" sz="1000" baseline="0" dirty="0" smtClean="0"/>
                        <a:t> Data Entry Operator.</a:t>
                      </a:r>
                      <a:endParaRPr lang="en-US" sz="1000" dirty="0" smtClean="0"/>
                    </a:p>
                  </a:txBody>
                  <a:tcPr/>
                </a:tc>
              </a:tr>
              <a:tr h="43032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purchase order line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Manager.</a:t>
                      </a:r>
                      <a:endParaRPr lang="en-US" sz="1000" dirty="0" smtClean="0"/>
                    </a:p>
                  </a:txBody>
                  <a:tcPr/>
                </a:tc>
              </a:tr>
            </a:tbl>
          </a:graphicData>
        </a:graphic>
      </p:graphicFrame>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Purchase Order Line</a:t>
            </a:r>
            <a:endParaRPr lang="en-US" dirty="0"/>
          </a:p>
        </p:txBody>
      </p:sp>
      <p:pic>
        <p:nvPicPr>
          <p:cNvPr id="3" name="Picture 2"/>
          <p:cNvPicPr>
            <a:picLocks noChangeAspect="1" noChangeArrowheads="1"/>
          </p:cNvPicPr>
          <p:nvPr/>
        </p:nvPicPr>
        <p:blipFill>
          <a:blip r:embed="rId2"/>
          <a:srcRect l="18445" t="19512" r="3354" b="17073"/>
          <a:stretch>
            <a:fillRect/>
          </a:stretch>
        </p:blipFill>
        <p:spPr bwMode="auto">
          <a:xfrm>
            <a:off x="0" y="990600"/>
            <a:ext cx="9144000" cy="32766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343400"/>
          <a:ext cx="9144001" cy="2054628"/>
        </p:xfrm>
        <a:graphic>
          <a:graphicData uri="http://schemas.openxmlformats.org/drawingml/2006/table">
            <a:tbl>
              <a:tblPr firstRow="1" bandRow="1">
                <a:tableStyleId>{5C22544A-7EE6-4342-B048-85BDC9FD1C3A}</a:tableStyleId>
              </a:tblPr>
              <a:tblGrid>
                <a:gridCol w="1447800"/>
                <a:gridCol w="2514600"/>
                <a:gridCol w="1752600"/>
                <a:gridCol w="3429001"/>
              </a:tblGrid>
              <a:tr h="349832">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426199">
                <a:tc>
                  <a:txBody>
                    <a:bodyPr/>
                    <a:lstStyle/>
                    <a:p>
                      <a:r>
                        <a:rPr lang="en-US" sz="1000" dirty="0" smtClean="0"/>
                        <a:t>Product</a:t>
                      </a:r>
                      <a:endParaRPr lang="en-US" sz="1000" dirty="0"/>
                    </a:p>
                  </a:txBody>
                  <a:tcPr/>
                </a:tc>
                <a:tc>
                  <a:txBody>
                    <a:bodyPr/>
                    <a:lstStyle/>
                    <a:p>
                      <a:r>
                        <a:rPr lang="en-US" sz="1000" dirty="0" smtClean="0"/>
                        <a:t>Specifies</a:t>
                      </a:r>
                      <a:r>
                        <a:rPr lang="en-US" sz="1000" baseline="0" dirty="0" smtClean="0"/>
                        <a:t> the product type using a unique ID</a:t>
                      </a:r>
                    </a:p>
                  </a:txBody>
                  <a:tcPr/>
                </a:tc>
                <a:tc>
                  <a:txBody>
                    <a:bodyPr/>
                    <a:lstStyle/>
                    <a:p>
                      <a:r>
                        <a:rPr lang="en-US" sz="1000" dirty="0" smtClean="0"/>
                        <a:t>Delivery</a:t>
                      </a:r>
                      <a:r>
                        <a:rPr lang="en-US" sz="1000" baseline="0" dirty="0" smtClean="0"/>
                        <a:t> Qty</a:t>
                      </a:r>
                      <a:endParaRPr lang="en-US" sz="1000" dirty="0"/>
                    </a:p>
                  </a:txBody>
                  <a:tcPr/>
                </a:tc>
                <a:tc>
                  <a:txBody>
                    <a:bodyPr/>
                    <a:lstStyle/>
                    <a:p>
                      <a:r>
                        <a:rPr lang="en-US" sz="1000" dirty="0" smtClean="0"/>
                        <a:t>Specifies</a:t>
                      </a:r>
                      <a:r>
                        <a:rPr lang="en-US" sz="1000" baseline="0" dirty="0" smtClean="0"/>
                        <a:t> the number of quantities to be delivered</a:t>
                      </a:r>
                      <a:endParaRPr lang="en-US" sz="1000" dirty="0"/>
                    </a:p>
                  </a:txBody>
                  <a:tcPr/>
                </a:tc>
              </a:tr>
              <a:tr h="426199">
                <a:tc>
                  <a:txBody>
                    <a:bodyPr/>
                    <a:lstStyle/>
                    <a:p>
                      <a:r>
                        <a:rPr lang="en-US" sz="1000" dirty="0" smtClean="0"/>
                        <a:t>Qty</a:t>
                      </a:r>
                      <a:endParaRPr lang="en-US" sz="1000" dirty="0"/>
                    </a:p>
                  </a:txBody>
                  <a:tcPr/>
                </a:tc>
                <a:tc>
                  <a:txBody>
                    <a:bodyPr/>
                    <a:lstStyle/>
                    <a:p>
                      <a:r>
                        <a:rPr lang="en-US" sz="1000" dirty="0" smtClean="0"/>
                        <a:t>Specifies number</a:t>
                      </a:r>
                      <a:r>
                        <a:rPr lang="en-US" sz="1000" baseline="0" dirty="0" smtClean="0"/>
                        <a:t> of quantities as per requirement</a:t>
                      </a:r>
                      <a:endParaRPr lang="en-US" sz="1000" dirty="0"/>
                    </a:p>
                  </a:txBody>
                  <a:tcPr/>
                </a:tc>
                <a:tc>
                  <a:txBody>
                    <a:bodyPr/>
                    <a:lstStyle/>
                    <a:p>
                      <a:r>
                        <a:rPr lang="en-US" sz="1000" dirty="0" smtClean="0"/>
                        <a:t>Rate</a:t>
                      </a:r>
                      <a:endParaRPr lang="en-US" sz="1000" dirty="0"/>
                    </a:p>
                  </a:txBody>
                  <a:tcPr/>
                </a:tc>
                <a:tc>
                  <a:txBody>
                    <a:bodyPr/>
                    <a:lstStyle/>
                    <a:p>
                      <a:r>
                        <a:rPr lang="en-US" sz="1000" dirty="0" smtClean="0"/>
                        <a:t>Defines</a:t>
                      </a:r>
                      <a:r>
                        <a:rPr lang="en-US" sz="1000" baseline="0" dirty="0" smtClean="0"/>
                        <a:t> the price of the product</a:t>
                      </a:r>
                      <a:endParaRPr lang="en-US" sz="1000" dirty="0"/>
                    </a:p>
                  </a:txBody>
                  <a:tcPr/>
                </a:tc>
              </a:tr>
              <a:tr h="426199">
                <a:tc>
                  <a:txBody>
                    <a:bodyPr/>
                    <a:lstStyle/>
                    <a:p>
                      <a:r>
                        <a:rPr lang="en-US" sz="1000" dirty="0" smtClean="0"/>
                        <a:t>Ship</a:t>
                      </a:r>
                      <a:r>
                        <a:rPr lang="en-US" sz="1000" baseline="0" dirty="0" smtClean="0"/>
                        <a:t> Date</a:t>
                      </a:r>
                      <a:endParaRPr lang="en-US" sz="1000" dirty="0"/>
                    </a:p>
                  </a:txBody>
                  <a:tcPr/>
                </a:tc>
                <a:tc>
                  <a:txBody>
                    <a:bodyPr/>
                    <a:lstStyle/>
                    <a:p>
                      <a:r>
                        <a:rPr lang="en-US" sz="1000" dirty="0" smtClean="0"/>
                        <a:t>Defines</a:t>
                      </a:r>
                      <a:r>
                        <a:rPr lang="en-US" sz="1000" baseline="0" dirty="0" smtClean="0"/>
                        <a:t> the date before which the product should be shipped</a:t>
                      </a:r>
                      <a:endParaRPr lang="en-US" sz="1000" dirty="0"/>
                    </a:p>
                  </a:txBody>
                  <a:tcPr/>
                </a:tc>
                <a:tc>
                  <a:txBody>
                    <a:bodyPr/>
                    <a:lstStyle/>
                    <a:p>
                      <a:r>
                        <a:rPr lang="en-US" sz="1000" dirty="0" smtClean="0"/>
                        <a:t>Amount</a:t>
                      </a:r>
                      <a:endParaRPr lang="en-US" sz="1000" dirty="0"/>
                    </a:p>
                  </a:txBody>
                  <a:tcPr/>
                </a:tc>
                <a:tc>
                  <a:txBody>
                    <a:bodyPr/>
                    <a:lstStyle/>
                    <a:p>
                      <a:r>
                        <a:rPr lang="en-US" sz="1000" dirty="0" smtClean="0"/>
                        <a:t>Specifies</a:t>
                      </a:r>
                      <a:r>
                        <a:rPr lang="en-US" sz="1000" baseline="0" dirty="0" smtClean="0"/>
                        <a:t> the amount based on the rate of the product and the delivery unit.</a:t>
                      </a:r>
                      <a:endParaRPr lang="en-US" sz="1000" dirty="0"/>
                    </a:p>
                  </a:txBody>
                  <a:tcPr/>
                </a:tc>
              </a:tr>
              <a:tr h="42619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Delivery</a:t>
                      </a:r>
                      <a:r>
                        <a:rPr lang="en-US" sz="1000" baseline="0" dirty="0" smtClean="0"/>
                        <a:t> Unit</a:t>
                      </a:r>
                      <a:endParaRPr lang="en-US" sz="1000" dirty="0" smtClean="0"/>
                    </a:p>
                  </a:txBody>
                  <a:tcPr/>
                </a:tc>
                <a:tc>
                  <a:txBody>
                    <a:bodyPr/>
                    <a:lstStyle/>
                    <a:p>
                      <a:r>
                        <a:rPr lang="en-US" sz="1000" dirty="0" smtClean="0"/>
                        <a:t>Defines</a:t>
                      </a:r>
                      <a:r>
                        <a:rPr lang="en-US" sz="1000" baseline="0" dirty="0" smtClean="0"/>
                        <a:t> the unit type of the product delivery</a:t>
                      </a:r>
                      <a:endParaRPr lang="en-US" sz="1000" dirty="0"/>
                    </a:p>
                  </a:txBody>
                  <a:tcPr/>
                </a:tc>
                <a:tc>
                  <a:txBody>
                    <a:bodyPr/>
                    <a:lstStyle/>
                    <a:p>
                      <a:endParaRPr lang="en-US" sz="1000" dirty="0"/>
                    </a:p>
                  </a:txBody>
                  <a:tcPr/>
                </a:tc>
                <a:tc>
                  <a:txBody>
                    <a:bodyPr/>
                    <a:lstStyle/>
                    <a:p>
                      <a:endParaRPr lang="en-US" sz="1000" dirty="0"/>
                    </a:p>
                  </a:txBody>
                  <a:tcPr/>
                </a:tc>
              </a:tr>
            </a:tbl>
          </a:graphicData>
        </a:graphic>
      </p:graphicFrame>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Sign Up Page</a:t>
            </a:r>
            <a:endParaRPr lang="en-US" dirty="0"/>
          </a:p>
        </p:txBody>
      </p:sp>
      <p:pic>
        <p:nvPicPr>
          <p:cNvPr id="3" name="Picture 3"/>
          <p:cNvPicPr>
            <a:picLocks noChangeAspect="1" noChangeArrowheads="1"/>
          </p:cNvPicPr>
          <p:nvPr/>
        </p:nvPicPr>
        <p:blipFill>
          <a:blip r:embed="rId2"/>
          <a:srcRect t="17137" r="2699" b="6818"/>
          <a:stretch>
            <a:fillRect/>
          </a:stretch>
        </p:blipFill>
        <p:spPr bwMode="auto">
          <a:xfrm>
            <a:off x="1" y="990600"/>
            <a:ext cx="9144000" cy="34290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466705"/>
          <a:ext cx="9144001" cy="2315095"/>
        </p:xfrm>
        <a:graphic>
          <a:graphicData uri="http://schemas.openxmlformats.org/drawingml/2006/table">
            <a:tbl>
              <a:tblPr firstRow="1" bandRow="1">
                <a:tableStyleId>{5C22544A-7EE6-4342-B048-85BDC9FD1C3A}</a:tableStyleId>
              </a:tblPr>
              <a:tblGrid>
                <a:gridCol w="914400"/>
                <a:gridCol w="3429000"/>
                <a:gridCol w="1371600"/>
                <a:gridCol w="3429001"/>
              </a:tblGrid>
              <a:tr h="373615">
                <a:tc gridSpan="4">
                  <a:txBody>
                    <a:bodyPr/>
                    <a:lstStyle/>
                    <a:p>
                      <a:pPr marL="0" marR="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sz="1100" dirty="0" smtClean="0">
                          <a:solidFill>
                            <a:schemeClr val="tx1"/>
                          </a:solidFill>
                        </a:rPr>
                        <a:t>To Access the Surya Carpet Website you must first register your account. To register your account you must fill in all your details in the Registration form as show in the picture and click Register.</a:t>
                      </a:r>
                    </a:p>
                  </a:txBody>
                  <a:tcPr>
                    <a:solidFill>
                      <a:schemeClr val="tx2">
                        <a:lumMod val="20000"/>
                        <a:lumOff val="80000"/>
                      </a:schemeClr>
                    </a:solidFill>
                  </a:tcPr>
                </a:tc>
                <a:tc hMerge="1">
                  <a:txBody>
                    <a:bodyPr/>
                    <a:lstStyle/>
                    <a:p>
                      <a:endParaRPr lang="en-US" sz="1100" b="1" dirty="0"/>
                    </a:p>
                  </a:txBody>
                  <a:tcPr>
                    <a:solidFill>
                      <a:schemeClr val="tx2">
                        <a:lumMod val="20000"/>
                        <a:lumOff val="80000"/>
                      </a:schemeClr>
                    </a:solidFill>
                  </a:tcPr>
                </a:tc>
                <a:tc hMerge="1">
                  <a:txBody>
                    <a:bodyPr/>
                    <a:lstStyle/>
                    <a:p>
                      <a:endParaRPr lang="en-US" sz="1100" b="1" dirty="0">
                        <a:solidFill>
                          <a:schemeClr val="tx1"/>
                        </a:solidFill>
                      </a:endParaRPr>
                    </a:p>
                  </a:txBody>
                  <a:tcPr>
                    <a:solidFill>
                      <a:schemeClr val="tx2">
                        <a:lumMod val="20000"/>
                        <a:lumOff val="80000"/>
                      </a:schemeClr>
                    </a:solidFill>
                  </a:tcPr>
                </a:tc>
                <a:tc hMerge="1">
                  <a:txBody>
                    <a:bodyPr/>
                    <a:lstStyle/>
                    <a:p>
                      <a:endParaRPr lang="en-US" sz="1100" b="1" dirty="0">
                        <a:solidFill>
                          <a:schemeClr val="tx1"/>
                        </a:solidFill>
                      </a:endParaRPr>
                    </a:p>
                  </a:txBody>
                  <a:tcPr>
                    <a:solidFill>
                      <a:schemeClr val="tx2">
                        <a:lumMod val="20000"/>
                        <a:lumOff val="80000"/>
                      </a:schemeClr>
                    </a:solidFill>
                  </a:tcPr>
                </a:tc>
              </a:tr>
              <a:tr h="301403">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346929">
                <a:tc>
                  <a:txBody>
                    <a:bodyPr/>
                    <a:lstStyle/>
                    <a:p>
                      <a:r>
                        <a:rPr lang="en-US" sz="1000" dirty="0" smtClean="0"/>
                        <a:t>User Name</a:t>
                      </a:r>
                      <a:endParaRPr lang="en-US" sz="1000" dirty="0"/>
                    </a:p>
                  </a:txBody>
                  <a:tcPr/>
                </a:tc>
                <a:tc>
                  <a:txBody>
                    <a:bodyPr/>
                    <a:lstStyle/>
                    <a:p>
                      <a:r>
                        <a:rPr lang="en-US" sz="1000" dirty="0" smtClean="0"/>
                        <a:t>User name with which you would like to access the website.</a:t>
                      </a:r>
                      <a:r>
                        <a:rPr lang="en-US" sz="1000" baseline="0" dirty="0" smtClean="0"/>
                        <a:t> Example Formats : yourname201, </a:t>
                      </a:r>
                      <a:r>
                        <a:rPr lang="en-US" sz="1000" baseline="0" dirty="0" err="1" smtClean="0"/>
                        <a:t>yourname</a:t>
                      </a:r>
                      <a:r>
                        <a:rPr lang="en-US" sz="1000" baseline="0" dirty="0" smtClean="0"/>
                        <a:t>.</a:t>
                      </a:r>
                      <a:endParaRPr lang="en-US" sz="1000" dirty="0"/>
                    </a:p>
                  </a:txBody>
                  <a:tcPr/>
                </a:tc>
                <a:tc>
                  <a:txBody>
                    <a:bodyPr/>
                    <a:lstStyle/>
                    <a:p>
                      <a:r>
                        <a:rPr lang="en-US" sz="1000" dirty="0" smtClean="0"/>
                        <a:t>Password</a:t>
                      </a:r>
                      <a:endParaRPr lang="en-US" sz="1000" dirty="0"/>
                    </a:p>
                  </a:txBody>
                  <a:tcPr/>
                </a:tc>
                <a:tc>
                  <a:txBody>
                    <a:bodyPr/>
                    <a:lstStyle/>
                    <a:p>
                      <a:r>
                        <a:rPr lang="en-US" sz="1000" dirty="0" smtClean="0"/>
                        <a:t>The password for your account</a:t>
                      </a:r>
                      <a:endParaRPr lang="en-US" sz="1000" dirty="0"/>
                    </a:p>
                  </a:txBody>
                  <a:tcPr/>
                </a:tc>
              </a:tr>
              <a:tr h="328940">
                <a:tc>
                  <a:txBody>
                    <a:bodyPr/>
                    <a:lstStyle/>
                    <a:p>
                      <a:r>
                        <a:rPr lang="en-US" sz="1000" dirty="0" smtClean="0"/>
                        <a:t>Home</a:t>
                      </a:r>
                      <a:r>
                        <a:rPr lang="en-US" sz="1000" baseline="0" dirty="0" smtClean="0"/>
                        <a:t> Town</a:t>
                      </a:r>
                      <a:endParaRPr lang="en-US" sz="1000" dirty="0"/>
                    </a:p>
                  </a:txBody>
                  <a:tcPr/>
                </a:tc>
                <a:tc>
                  <a:txBody>
                    <a:bodyPr/>
                    <a:lstStyle/>
                    <a:p>
                      <a:r>
                        <a:rPr lang="en-US" sz="1000" dirty="0" smtClean="0"/>
                        <a:t>The</a:t>
                      </a:r>
                      <a:r>
                        <a:rPr lang="en-US" sz="1000" baseline="0" dirty="0" smtClean="0"/>
                        <a:t> name of the home town of the user.</a:t>
                      </a:r>
                      <a:endParaRPr lang="en-US" sz="1000" dirty="0"/>
                    </a:p>
                  </a:txBody>
                  <a:tcPr/>
                </a:tc>
                <a:tc>
                  <a:txBody>
                    <a:bodyPr/>
                    <a:lstStyle/>
                    <a:p>
                      <a:r>
                        <a:rPr lang="en-US" sz="1000" dirty="0" smtClean="0"/>
                        <a:t>Confirm</a:t>
                      </a:r>
                      <a:r>
                        <a:rPr lang="en-US" sz="1000" baseline="0" dirty="0" smtClean="0"/>
                        <a:t> Password</a:t>
                      </a:r>
                      <a:endParaRPr lang="en-US" sz="1000" dirty="0"/>
                    </a:p>
                  </a:txBody>
                  <a:tcPr/>
                </a:tc>
                <a:tc>
                  <a:txBody>
                    <a:bodyPr/>
                    <a:lstStyle/>
                    <a:p>
                      <a:r>
                        <a:rPr lang="en-US" sz="1000" dirty="0" smtClean="0"/>
                        <a:t>You</a:t>
                      </a:r>
                      <a:r>
                        <a:rPr lang="en-US" sz="1000" baseline="0" dirty="0" smtClean="0"/>
                        <a:t> should retype your password here.</a:t>
                      </a:r>
                      <a:endParaRPr lang="en-US" sz="1000" dirty="0"/>
                    </a:p>
                  </a:txBody>
                  <a:tcPr/>
                </a:tc>
              </a:tr>
              <a:tr h="480363">
                <a:tc>
                  <a:txBody>
                    <a:bodyPr/>
                    <a:lstStyle/>
                    <a:p>
                      <a:r>
                        <a:rPr lang="en-US" sz="1000" dirty="0" smtClean="0"/>
                        <a:t>Email</a:t>
                      </a:r>
                      <a:endParaRPr lang="en-US" sz="1000" dirty="0"/>
                    </a:p>
                  </a:txBody>
                  <a:tcPr/>
                </a:tc>
                <a:tc>
                  <a:txBody>
                    <a:bodyPr/>
                    <a:lstStyle/>
                    <a:p>
                      <a:r>
                        <a:rPr lang="en-US" sz="1000" dirty="0" smtClean="0"/>
                        <a:t>Your</a:t>
                      </a:r>
                      <a:r>
                        <a:rPr lang="en-US" sz="1000" baseline="0" dirty="0" smtClean="0"/>
                        <a:t> email address. Please make sure to provide a valid email address as the email you provide will be the mode of communication between you and the company.</a:t>
                      </a:r>
                      <a:endParaRPr lang="en-US" sz="1000" dirty="0"/>
                    </a:p>
                  </a:txBody>
                  <a:tcPr/>
                </a:tc>
                <a:tc>
                  <a:txBody>
                    <a:bodyPr/>
                    <a:lstStyle/>
                    <a:p>
                      <a:r>
                        <a:rPr lang="en-US" sz="1000" dirty="0" smtClean="0"/>
                        <a:t>Register</a:t>
                      </a:r>
                      <a:endParaRPr lang="en-US" sz="1000" dirty="0"/>
                    </a:p>
                  </a:txBody>
                  <a:tcPr/>
                </a:tc>
                <a:tc>
                  <a:txBody>
                    <a:bodyPr/>
                    <a:lstStyle/>
                    <a:p>
                      <a:r>
                        <a:rPr lang="en-US" sz="1000" dirty="0" smtClean="0"/>
                        <a:t>Once</a:t>
                      </a:r>
                      <a:r>
                        <a:rPr lang="en-US" sz="1000" baseline="0" dirty="0" smtClean="0"/>
                        <a:t> you have filled all the above details please click this button to register with Surya website.</a:t>
                      </a:r>
                      <a:endParaRPr lang="en-US" sz="1000" dirty="0"/>
                    </a:p>
                  </a:txBody>
                  <a:tcPr/>
                </a:tc>
              </a:tr>
              <a:tr h="313152">
                <a:tc gridSpan="4">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***Once you have registered please wait for role assignment before you login which you will be notified through your registered email.</a:t>
                      </a:r>
                    </a:p>
                  </a:txBody>
                  <a:tcPr/>
                </a:tc>
                <a:tc hMerge="1">
                  <a:txBody>
                    <a:bodyPr/>
                    <a:lstStyle/>
                    <a:p>
                      <a:endParaRPr lang="en-US" sz="1000" dirty="0"/>
                    </a:p>
                  </a:txBody>
                  <a:tcPr/>
                </a:tc>
                <a:tc hMerge="1">
                  <a:txBody>
                    <a:bodyPr/>
                    <a:lstStyle/>
                    <a:p>
                      <a:endParaRPr lang="en-US" sz="1000" dirty="0"/>
                    </a:p>
                  </a:txBody>
                  <a:tcPr/>
                </a:tc>
                <a:tc hMerge="1">
                  <a:txBody>
                    <a:bodyPr/>
                    <a:lstStyle/>
                    <a:p>
                      <a:endParaRPr lang="en-US" sz="1000" dirty="0"/>
                    </a:p>
                  </a:txBody>
                  <a:tcPr/>
                </a:tc>
              </a:tr>
            </a:tbl>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Purchase Order Detail</a:t>
            </a:r>
            <a:endParaRPr lang="en-US" dirty="0"/>
          </a:p>
        </p:txBody>
      </p:sp>
      <p:pic>
        <p:nvPicPr>
          <p:cNvPr id="3" name="Picture 2"/>
          <p:cNvPicPr>
            <a:picLocks noChangeAspect="1" noChangeArrowheads="1"/>
          </p:cNvPicPr>
          <p:nvPr/>
        </p:nvPicPr>
        <p:blipFill>
          <a:blip r:embed="rId2"/>
          <a:srcRect l="18445" t="14634" r="610" b="24390"/>
          <a:stretch>
            <a:fillRect/>
          </a:stretch>
        </p:blipFill>
        <p:spPr bwMode="auto">
          <a:xfrm>
            <a:off x="0" y="990600"/>
            <a:ext cx="9144000" cy="33528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343399"/>
          <a:ext cx="9144001" cy="1676401"/>
        </p:xfrm>
        <a:graphic>
          <a:graphicData uri="http://schemas.openxmlformats.org/drawingml/2006/table">
            <a:tbl>
              <a:tblPr firstRow="1" bandRow="1">
                <a:tableStyleId>{5C22544A-7EE6-4342-B048-85BDC9FD1C3A}</a:tableStyleId>
              </a:tblPr>
              <a:tblGrid>
                <a:gridCol w="1219200"/>
                <a:gridCol w="1143001"/>
                <a:gridCol w="4953000"/>
                <a:gridCol w="1828800"/>
              </a:tblGrid>
              <a:tr h="738007">
                <a:tc>
                  <a:txBody>
                    <a:bodyPr/>
                    <a:lstStyle/>
                    <a:p>
                      <a:r>
                        <a:rPr lang="en-US" sz="1200" dirty="0" smtClean="0"/>
                        <a:t>Purchase</a:t>
                      </a:r>
                      <a:r>
                        <a:rPr lang="en-US" sz="1200" baseline="0" dirty="0" smtClean="0"/>
                        <a:t> Order Detail.</a:t>
                      </a:r>
                      <a:endParaRPr lang="en-US" sz="1200" dirty="0"/>
                    </a:p>
                  </a:txBody>
                  <a:tcPr/>
                </a:tc>
                <a:tc gridSpan="3">
                  <a:txBody>
                    <a:bodyPr/>
                    <a:lstStyle/>
                    <a:p>
                      <a:r>
                        <a:rPr lang="en-US" sz="1200" dirty="0" smtClean="0"/>
                        <a:t>This</a:t>
                      </a:r>
                      <a:r>
                        <a:rPr lang="en-US" sz="1200" baseline="0" dirty="0" smtClean="0"/>
                        <a:t> page keeps information about details of a particular purchase order.</a:t>
                      </a:r>
                      <a:endParaRPr lang="en-US" sz="1200" dirty="0"/>
                    </a:p>
                  </a:txBody>
                  <a:tcPr/>
                </a:tc>
                <a:tc hMerge="1">
                  <a:txBody>
                    <a:bodyPr/>
                    <a:lstStyle/>
                    <a:p>
                      <a:endParaRPr lang="en-US"/>
                    </a:p>
                  </a:txBody>
                  <a:tcPr/>
                </a:tc>
                <a:tc hMerge="1">
                  <a:txBody>
                    <a:bodyPr/>
                    <a:lstStyle/>
                    <a:p>
                      <a:endParaRPr lang="en-US"/>
                    </a:p>
                  </a:txBody>
                  <a:tcPr/>
                </a:tc>
              </a:tr>
              <a:tr h="418204">
                <a:tc rowSpan="2">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520190">
                <a:tc vMerge="1">
                  <a:txBody>
                    <a:bodyPr/>
                    <a:lstStyle/>
                    <a:p>
                      <a:endParaRPr lang="en-US"/>
                    </a:p>
                  </a:txBody>
                  <a:tcPr/>
                </a:tc>
                <a:tc>
                  <a:txBody>
                    <a:bodyPr/>
                    <a:lstStyle/>
                    <a:p>
                      <a:r>
                        <a:rPr lang="en-US" sz="1000" dirty="0" smtClean="0"/>
                        <a:t>Ship</a:t>
                      </a:r>
                      <a:r>
                        <a:rPr lang="en-US" sz="1000" baseline="0" dirty="0" smtClean="0"/>
                        <a:t> Date Amendment.</a:t>
                      </a:r>
                      <a:endParaRPr lang="en-US" sz="1000" dirty="0"/>
                    </a:p>
                  </a:txBody>
                  <a:tcPr/>
                </a:tc>
                <a:tc>
                  <a:txBody>
                    <a:bodyPr/>
                    <a:lstStyle/>
                    <a:p>
                      <a:r>
                        <a:rPr lang="en-US" sz="1000" dirty="0" smtClean="0"/>
                        <a:t>You</a:t>
                      </a:r>
                      <a:r>
                        <a:rPr lang="en-US" sz="1000" baseline="0" dirty="0" smtClean="0"/>
                        <a:t> can make changes to the ship date for a purchase order using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Manager.</a:t>
                      </a:r>
                      <a:endParaRPr lang="en-US" sz="1000" dirty="0" smtClean="0"/>
                    </a:p>
                  </a:txBody>
                  <a:tcPr/>
                </a:tc>
              </a:tr>
            </a:tbl>
          </a:graphicData>
        </a:graphic>
      </p:graphicFrame>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Purchase Order Cancel</a:t>
            </a:r>
            <a:endParaRPr lang="en-US" dirty="0"/>
          </a:p>
        </p:txBody>
      </p:sp>
      <p:pic>
        <p:nvPicPr>
          <p:cNvPr id="3" name="Picture 3"/>
          <p:cNvPicPr>
            <a:picLocks noChangeAspect="1" noChangeArrowheads="1"/>
          </p:cNvPicPr>
          <p:nvPr/>
        </p:nvPicPr>
        <p:blipFill>
          <a:blip r:embed="rId2"/>
          <a:srcRect t="16279" r="2100" b="20930"/>
          <a:stretch>
            <a:fillRect/>
          </a:stretch>
        </p:blipFill>
        <p:spPr bwMode="auto">
          <a:xfrm>
            <a:off x="0" y="990600"/>
            <a:ext cx="9144000" cy="33528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343400"/>
          <a:ext cx="9144001" cy="2133600"/>
        </p:xfrm>
        <a:graphic>
          <a:graphicData uri="http://schemas.openxmlformats.org/drawingml/2006/table">
            <a:tbl>
              <a:tblPr firstRow="1" bandRow="1">
                <a:tableStyleId>{5C22544A-7EE6-4342-B048-85BDC9FD1C3A}</a:tableStyleId>
              </a:tblPr>
              <a:tblGrid>
                <a:gridCol w="1219200"/>
                <a:gridCol w="1143001"/>
                <a:gridCol w="4953000"/>
                <a:gridCol w="1828800"/>
              </a:tblGrid>
              <a:tr h="714838">
                <a:tc>
                  <a:txBody>
                    <a:bodyPr/>
                    <a:lstStyle/>
                    <a:p>
                      <a:r>
                        <a:rPr lang="en-US" sz="1200" dirty="0" smtClean="0"/>
                        <a:t>Purchase</a:t>
                      </a:r>
                      <a:r>
                        <a:rPr lang="en-US" sz="1200" baseline="0" dirty="0" smtClean="0"/>
                        <a:t> order cancel</a:t>
                      </a:r>
                      <a:endParaRPr lang="en-US" sz="1200" dirty="0"/>
                    </a:p>
                  </a:txBody>
                  <a:tcPr/>
                </a:tc>
                <a:tc gridSpan="3">
                  <a:txBody>
                    <a:bodyPr/>
                    <a:lstStyle/>
                    <a:p>
                      <a:r>
                        <a:rPr lang="en-US" sz="1200" dirty="0" smtClean="0"/>
                        <a:t>This</a:t>
                      </a:r>
                      <a:r>
                        <a:rPr lang="en-US" sz="1200" baseline="0" dirty="0" smtClean="0"/>
                        <a:t> page keeps information about purchase order cancel quantities.</a:t>
                      </a:r>
                      <a:endParaRPr lang="en-US" sz="1200" dirty="0"/>
                    </a:p>
                  </a:txBody>
                  <a:tcPr/>
                </a:tc>
                <a:tc hMerge="1">
                  <a:txBody>
                    <a:bodyPr/>
                    <a:lstStyle/>
                    <a:p>
                      <a:endParaRPr lang="en-US"/>
                    </a:p>
                  </a:txBody>
                  <a:tcPr/>
                </a:tc>
                <a:tc hMerge="1">
                  <a:txBody>
                    <a:bodyPr/>
                    <a:lstStyle/>
                    <a:p>
                      <a:endParaRPr lang="en-US"/>
                    </a:p>
                  </a:txBody>
                  <a:tcPr/>
                </a:tc>
              </a:tr>
              <a:tr h="405075">
                <a:tc rowSpan="3">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503859">
                <a:tc vMerge="1">
                  <a:txBody>
                    <a:bodyPr/>
                    <a:lstStyle/>
                    <a:p>
                      <a:endParaRPr lang="en-US"/>
                    </a:p>
                  </a:txBody>
                  <a:tcPr/>
                </a:tc>
                <a:tc>
                  <a:txBody>
                    <a:bodyPr/>
                    <a:lstStyle/>
                    <a:p>
                      <a:r>
                        <a:rPr lang="en-US" sz="1000" dirty="0" smtClean="0"/>
                        <a:t>Cancel</a:t>
                      </a:r>
                      <a:endParaRPr lang="en-US" sz="1000" dirty="0"/>
                    </a:p>
                  </a:txBody>
                  <a:tcPr/>
                </a:tc>
                <a:tc>
                  <a:txBody>
                    <a:bodyPr/>
                    <a:lstStyle/>
                    <a:p>
                      <a:r>
                        <a:rPr lang="en-US" sz="1000" dirty="0" smtClean="0"/>
                        <a:t>You can cancel a particular product for any</a:t>
                      </a:r>
                      <a:r>
                        <a:rPr lang="en-US" sz="1000" baseline="0" dirty="0" smtClean="0"/>
                        <a:t> purchase order</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a:t>
                      </a:r>
                      <a:r>
                        <a:rPr lang="en-US" sz="1000" baseline="0" dirty="0" smtClean="0"/>
                        <a:t> Entry </a:t>
                      </a:r>
                      <a:r>
                        <a:rPr lang="en-US" sz="1000" dirty="0" smtClean="0"/>
                        <a:t>Operator, Manager</a:t>
                      </a:r>
                    </a:p>
                  </a:txBody>
                  <a:tcPr/>
                </a:tc>
              </a:tr>
              <a:tr h="509828">
                <a:tc vMerge="1">
                  <a:txBody>
                    <a:bodyPr/>
                    <a:lstStyle/>
                    <a:p>
                      <a:endParaRPr lang="en-US"/>
                    </a:p>
                  </a:txBody>
                  <a:tcPr/>
                </a:tc>
                <a:tc>
                  <a:txBody>
                    <a:bodyPr/>
                    <a:lstStyle/>
                    <a:p>
                      <a:r>
                        <a:rPr lang="en-US" sz="1000" dirty="0" smtClean="0"/>
                        <a:t>List</a:t>
                      </a:r>
                      <a:endParaRPr lang="en-US" sz="1000" dirty="0"/>
                    </a:p>
                  </a:txBody>
                  <a:tcPr/>
                </a:tc>
                <a:tc>
                  <a:txBody>
                    <a:bodyPr/>
                    <a:lstStyle/>
                    <a:p>
                      <a:r>
                        <a:rPr lang="en-US" sz="1000" dirty="0" smtClean="0"/>
                        <a:t>You can view</a:t>
                      </a:r>
                      <a:r>
                        <a:rPr lang="en-US" sz="1000" baseline="0" dirty="0" smtClean="0"/>
                        <a:t> the list of cancelled items from a purchase order using this link.(which will be shown in the next slide)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Purchase Order Cancel</a:t>
            </a:r>
            <a:endParaRPr lang="en-US" dirty="0"/>
          </a:p>
        </p:txBody>
      </p:sp>
      <p:pic>
        <p:nvPicPr>
          <p:cNvPr id="3" name="Picture 2"/>
          <p:cNvPicPr>
            <a:picLocks noChangeAspect="1" noChangeArrowheads="1"/>
          </p:cNvPicPr>
          <p:nvPr/>
        </p:nvPicPr>
        <p:blipFill>
          <a:blip r:embed="rId2"/>
          <a:srcRect l="17960" t="16279" r="2036" b="41860"/>
          <a:stretch>
            <a:fillRect/>
          </a:stretch>
        </p:blipFill>
        <p:spPr bwMode="auto">
          <a:xfrm>
            <a:off x="0" y="990600"/>
            <a:ext cx="9144000" cy="32004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114800"/>
          <a:ext cx="9144001" cy="2643428"/>
        </p:xfrm>
        <a:graphic>
          <a:graphicData uri="http://schemas.openxmlformats.org/drawingml/2006/table">
            <a:tbl>
              <a:tblPr firstRow="1" bandRow="1">
                <a:tableStyleId>{5C22544A-7EE6-4342-B048-85BDC9FD1C3A}</a:tableStyleId>
              </a:tblPr>
              <a:tblGrid>
                <a:gridCol w="1219200"/>
                <a:gridCol w="1143001"/>
                <a:gridCol w="4953000"/>
                <a:gridCol w="1828800"/>
              </a:tblGrid>
              <a:tr h="714838">
                <a:tc>
                  <a:txBody>
                    <a:bodyPr/>
                    <a:lstStyle/>
                    <a:p>
                      <a:r>
                        <a:rPr lang="en-US" sz="1200" dirty="0" smtClean="0"/>
                        <a:t>Purchase</a:t>
                      </a:r>
                      <a:r>
                        <a:rPr lang="en-US" sz="1200" baseline="0" dirty="0" smtClean="0"/>
                        <a:t> order cancel List</a:t>
                      </a:r>
                      <a:endParaRPr lang="en-US" sz="1200" dirty="0"/>
                    </a:p>
                  </a:txBody>
                  <a:tcPr/>
                </a:tc>
                <a:tc gridSpan="3">
                  <a:txBody>
                    <a:bodyPr/>
                    <a:lstStyle/>
                    <a:p>
                      <a:r>
                        <a:rPr lang="en-US" sz="1200" dirty="0" smtClean="0"/>
                        <a:t>This</a:t>
                      </a:r>
                      <a:r>
                        <a:rPr lang="en-US" sz="1200" baseline="0" dirty="0" smtClean="0"/>
                        <a:t> page keeps information about the list of  cancelled items from a purchase order.</a:t>
                      </a:r>
                      <a:endParaRPr lang="en-US" sz="1200" dirty="0"/>
                    </a:p>
                  </a:txBody>
                  <a:tcPr/>
                </a:tc>
                <a:tc hMerge="1">
                  <a:txBody>
                    <a:bodyPr/>
                    <a:lstStyle/>
                    <a:p>
                      <a:endParaRPr lang="en-US"/>
                    </a:p>
                  </a:txBody>
                  <a:tcPr/>
                </a:tc>
                <a:tc hMerge="1">
                  <a:txBody>
                    <a:bodyPr/>
                    <a:lstStyle/>
                    <a:p>
                      <a:endParaRPr lang="en-US"/>
                    </a:p>
                  </a:txBody>
                  <a:tcPr/>
                </a:tc>
              </a:tr>
              <a:tr h="405075">
                <a:tc rowSpan="3">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503859">
                <a:tc vMerge="1">
                  <a:txBody>
                    <a:bodyPr/>
                    <a:lstStyle/>
                    <a:p>
                      <a:endParaRPr lang="en-US"/>
                    </a:p>
                  </a:txBody>
                  <a:tcPr/>
                </a:tc>
                <a:tc>
                  <a:txBody>
                    <a:bodyPr/>
                    <a:lstStyle/>
                    <a:p>
                      <a:r>
                        <a:rPr lang="en-US" sz="1000" dirty="0" smtClean="0"/>
                        <a:t>Cancel New</a:t>
                      </a:r>
                      <a:endParaRPr lang="en-US" sz="1000" dirty="0"/>
                    </a:p>
                  </a:txBody>
                  <a:tcPr/>
                </a:tc>
                <a:tc>
                  <a:txBody>
                    <a:bodyPr/>
                    <a:lstStyle/>
                    <a:p>
                      <a:r>
                        <a:rPr lang="en-US" sz="1000" dirty="0" smtClean="0"/>
                        <a:t>You can cancel a particular product for any</a:t>
                      </a:r>
                      <a:r>
                        <a:rPr lang="en-US" sz="1000" baseline="0" dirty="0" smtClean="0"/>
                        <a:t> purchase order</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p>
                  </a:txBody>
                  <a:tcPr/>
                </a:tc>
              </a:tr>
              <a:tr h="509828">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 to the cancelled</a:t>
                      </a:r>
                      <a:r>
                        <a:rPr lang="en-US" sz="1000" baseline="0" dirty="0" smtClean="0"/>
                        <a:t> purchase order items</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Manager, Data Entry Operator.</a:t>
                      </a:r>
                      <a:endParaRPr lang="en-US" sz="1000" dirty="0" smtClean="0"/>
                    </a:p>
                  </a:txBody>
                  <a:tcPr/>
                </a:tc>
              </a:tr>
              <a:tr h="509828">
                <a:tc>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 a purchase order cancel</a:t>
                      </a:r>
                      <a:r>
                        <a:rPr lang="en-US" sz="1000" baseline="0" dirty="0" smtClean="0"/>
                        <a:t> list using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Purchase Invoice</a:t>
            </a:r>
            <a:endParaRPr lang="en-US" dirty="0"/>
          </a:p>
        </p:txBody>
      </p:sp>
      <p:pic>
        <p:nvPicPr>
          <p:cNvPr id="3" name="Picture 2"/>
          <p:cNvPicPr>
            <a:picLocks noChangeAspect="1" noChangeArrowheads="1"/>
          </p:cNvPicPr>
          <p:nvPr/>
        </p:nvPicPr>
        <p:blipFill>
          <a:blip r:embed="rId2"/>
          <a:srcRect t="14799" r="1420" b="36364"/>
          <a:stretch>
            <a:fillRect/>
          </a:stretch>
        </p:blipFill>
        <p:spPr bwMode="auto">
          <a:xfrm>
            <a:off x="0" y="990600"/>
            <a:ext cx="9144000" cy="32766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114800"/>
          <a:ext cx="9144001" cy="2676033"/>
        </p:xfrm>
        <a:graphic>
          <a:graphicData uri="http://schemas.openxmlformats.org/drawingml/2006/table">
            <a:tbl>
              <a:tblPr firstRow="1" bandRow="1">
                <a:tableStyleId>{5C22544A-7EE6-4342-B048-85BDC9FD1C3A}</a:tableStyleId>
              </a:tblPr>
              <a:tblGrid>
                <a:gridCol w="1219200"/>
                <a:gridCol w="1143001"/>
                <a:gridCol w="4953000"/>
                <a:gridCol w="1828800"/>
              </a:tblGrid>
              <a:tr h="436744">
                <a:tc>
                  <a:txBody>
                    <a:bodyPr/>
                    <a:lstStyle/>
                    <a:p>
                      <a:r>
                        <a:rPr lang="en-US" sz="1200" dirty="0" smtClean="0"/>
                        <a:t>Purchase</a:t>
                      </a:r>
                      <a:r>
                        <a:rPr lang="en-US" sz="1200" baseline="0" dirty="0" smtClean="0"/>
                        <a:t> Invoice</a:t>
                      </a:r>
                      <a:endParaRPr lang="en-US" sz="1200" dirty="0"/>
                    </a:p>
                  </a:txBody>
                  <a:tcPr/>
                </a:tc>
                <a:tc gridSpan="3">
                  <a:txBody>
                    <a:bodyPr/>
                    <a:lstStyle/>
                    <a:p>
                      <a:r>
                        <a:rPr lang="en-US" sz="1200" dirty="0" smtClean="0"/>
                        <a:t>This</a:t>
                      </a:r>
                      <a:r>
                        <a:rPr lang="en-US" sz="1200" baseline="0" dirty="0" smtClean="0"/>
                        <a:t> page keeps information about purchase invoices.</a:t>
                      </a:r>
                      <a:endParaRPr lang="en-US" sz="1200" dirty="0"/>
                    </a:p>
                  </a:txBody>
                  <a:tcPr/>
                </a:tc>
                <a:tc hMerge="1">
                  <a:txBody>
                    <a:bodyPr/>
                    <a:lstStyle/>
                    <a:p>
                      <a:endParaRPr lang="en-US"/>
                    </a:p>
                  </a:txBody>
                  <a:tcPr/>
                </a:tc>
                <a:tc hMerge="1">
                  <a:txBody>
                    <a:bodyPr/>
                    <a:lstStyle/>
                    <a:p>
                      <a:endParaRPr lang="en-US"/>
                    </a:p>
                  </a:txBody>
                  <a:tcPr/>
                </a:tc>
              </a:tr>
              <a:tr h="247489">
                <a:tc rowSpan="7">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78512">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purchase invoice</a:t>
                      </a:r>
                      <a:r>
                        <a:rPr lang="en-US" sz="1000" baseline="0" dirty="0" smtClean="0"/>
                        <a:t> </a:t>
                      </a:r>
                      <a:r>
                        <a:rPr lang="en-US" sz="1000" dirty="0" smtClean="0"/>
                        <a:t>using this link</a:t>
                      </a:r>
                      <a:r>
                        <a:rPr lang="en-US" sz="1000" baseline="0" dirty="0" smtClean="0"/>
                        <a:t> which is found at the top of the section.(which will be shown in the next slide)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Data Entry Operator.</a:t>
                      </a:r>
                      <a:endParaRPr lang="en-US" sz="1000" dirty="0" smtClean="0"/>
                    </a:p>
                  </a:txBody>
                  <a:tcPr/>
                </a:tc>
              </a:tr>
              <a:tr h="378512">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purchase invoice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Manager, Data Entry Operator.</a:t>
                      </a:r>
                      <a:endParaRPr lang="en-US" sz="1000" dirty="0" smtClean="0"/>
                    </a:p>
                  </a:txBody>
                  <a:tcPr/>
                </a:tc>
              </a:tr>
              <a:tr h="257011">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purchase invoice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378512">
                <a:tc vMerge="1">
                  <a:txBody>
                    <a:bodyPr/>
                    <a:lstStyle/>
                    <a:p>
                      <a:endParaRPr lang="en-US" sz="1200" dirty="0"/>
                    </a:p>
                  </a:txBody>
                  <a:tcPr/>
                </a:tc>
                <a:tc>
                  <a:txBody>
                    <a:bodyPr/>
                    <a:lstStyle/>
                    <a:p>
                      <a:r>
                        <a:rPr lang="en-US" sz="1000" dirty="0" smtClean="0"/>
                        <a:t>Line Detail</a:t>
                      </a:r>
                      <a:endParaRPr lang="en-US" sz="1000" dirty="0"/>
                    </a:p>
                  </a:txBody>
                  <a:tcPr/>
                </a:tc>
                <a:tc>
                  <a:txBody>
                    <a:bodyPr/>
                    <a:lstStyle/>
                    <a:p>
                      <a:r>
                        <a:rPr lang="en-US" sz="1000" dirty="0" smtClean="0"/>
                        <a:t>You can view the line detail information of</a:t>
                      </a:r>
                      <a:r>
                        <a:rPr lang="en-US" sz="1000" baseline="0" dirty="0" smtClean="0"/>
                        <a:t> a particular purchase invoice by clicking this link(which will be shown next to the create slide)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r>
                        <a:rPr lang="en-US" sz="1000" baseline="0" dirty="0" smtClean="0"/>
                        <a:t> Manager.</a:t>
                      </a:r>
                      <a:endParaRPr lang="en-US" sz="1000" dirty="0" smtClean="0"/>
                    </a:p>
                  </a:txBody>
                  <a:tcPr/>
                </a:tc>
              </a:tr>
              <a:tr h="257011">
                <a:tc vMerge="1">
                  <a:txBody>
                    <a:bodyPr/>
                    <a:lstStyle/>
                    <a:p>
                      <a:endParaRPr lang="en-US" sz="1200" dirty="0"/>
                    </a:p>
                  </a:txBody>
                  <a:tcPr/>
                </a:tc>
                <a:tc>
                  <a:txBody>
                    <a:bodyPr/>
                    <a:lstStyle/>
                    <a:p>
                      <a:r>
                        <a:rPr lang="en-US" sz="1000" dirty="0" smtClean="0"/>
                        <a:t>Submit</a:t>
                      </a:r>
                      <a:endParaRPr lang="en-US" sz="1000" dirty="0"/>
                    </a:p>
                  </a:txBody>
                  <a:tcPr/>
                </a:tc>
                <a:tc>
                  <a:txBody>
                    <a:bodyPr/>
                    <a:lstStyle/>
                    <a:p>
                      <a:r>
                        <a:rPr lang="en-US" sz="1000" dirty="0" smtClean="0"/>
                        <a:t>You can submit the purchase invoice using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p>
                  </a:txBody>
                  <a:tcPr/>
                </a:tc>
              </a:tr>
              <a:tr h="257011">
                <a:tc vMerge="1">
                  <a:txBody>
                    <a:bodyPr/>
                    <a:lstStyle/>
                    <a:p>
                      <a:endParaRPr lang="en-US" sz="1200" dirty="0"/>
                    </a:p>
                  </a:txBody>
                  <a:tcPr/>
                </a:tc>
                <a:tc>
                  <a:txBody>
                    <a:bodyPr/>
                    <a:lstStyle/>
                    <a:p>
                      <a:r>
                        <a:rPr lang="en-US" sz="1000" dirty="0" smtClean="0"/>
                        <a:t>Approve</a:t>
                      </a:r>
                      <a:endParaRPr lang="en-US" sz="1000" dirty="0"/>
                    </a:p>
                  </a:txBody>
                  <a:tcPr/>
                </a:tc>
                <a:tc>
                  <a:txBody>
                    <a:bodyPr/>
                    <a:lstStyle/>
                    <a:p>
                      <a:r>
                        <a:rPr lang="en-US" sz="1000" dirty="0" smtClean="0"/>
                        <a:t>You can approve the Purchase</a:t>
                      </a:r>
                      <a:r>
                        <a:rPr lang="en-US" sz="1000" baseline="0" dirty="0" smtClean="0"/>
                        <a:t> invoice using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Manager.</a:t>
                      </a:r>
                    </a:p>
                  </a:txBody>
                  <a:tcPr/>
                </a:tc>
              </a:tr>
            </a:tbl>
          </a:graphicData>
        </a:graphic>
      </p:graphicFrame>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Purchase Invoice</a:t>
            </a:r>
            <a:endParaRPr lang="en-US" dirty="0"/>
          </a:p>
        </p:txBody>
      </p:sp>
      <p:graphicFrame>
        <p:nvGraphicFramePr>
          <p:cNvPr id="4" name="Table 3"/>
          <p:cNvGraphicFramePr>
            <a:graphicFrameLocks noGrp="1"/>
          </p:cNvGraphicFramePr>
          <p:nvPr/>
        </p:nvGraphicFramePr>
        <p:xfrm>
          <a:off x="-1" y="4311511"/>
          <a:ext cx="9144001" cy="2177742"/>
        </p:xfrm>
        <a:graphic>
          <a:graphicData uri="http://schemas.openxmlformats.org/drawingml/2006/table">
            <a:tbl>
              <a:tblPr firstRow="1" bandRow="1">
                <a:tableStyleId>{5C22544A-7EE6-4342-B048-85BDC9FD1C3A}</a:tableStyleId>
              </a:tblPr>
              <a:tblGrid>
                <a:gridCol w="1447800"/>
                <a:gridCol w="2743201"/>
                <a:gridCol w="1523999"/>
                <a:gridCol w="3429001"/>
              </a:tblGrid>
              <a:tr h="228413">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245645">
                <a:tc>
                  <a:txBody>
                    <a:bodyPr/>
                    <a:lstStyle/>
                    <a:p>
                      <a:r>
                        <a:rPr lang="en-US" sz="1000" dirty="0" smtClean="0"/>
                        <a:t>Doc Type </a:t>
                      </a:r>
                      <a:endParaRPr lang="en-US" sz="1000" dirty="0"/>
                    </a:p>
                  </a:txBody>
                  <a:tcPr/>
                </a:tc>
                <a:tc>
                  <a:txBody>
                    <a:bodyPr/>
                    <a:lstStyle/>
                    <a:p>
                      <a:r>
                        <a:rPr lang="en-US" sz="1000" dirty="0" smtClean="0"/>
                        <a:t>Defines the type</a:t>
                      </a:r>
                      <a:r>
                        <a:rPr lang="en-US" sz="1000" baseline="0" dirty="0" smtClean="0"/>
                        <a:t> of the document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Ship Method</a:t>
                      </a:r>
                    </a:p>
                  </a:txBody>
                  <a:tcPr/>
                </a:tc>
                <a:tc>
                  <a:txBody>
                    <a:bodyPr/>
                    <a:lstStyle/>
                    <a:p>
                      <a:r>
                        <a:rPr lang="en-US" sz="1000" dirty="0" smtClean="0"/>
                        <a:t>The</a:t>
                      </a:r>
                      <a:r>
                        <a:rPr lang="en-US" sz="1000" baseline="0" dirty="0" smtClean="0"/>
                        <a:t> shipping method information should be specified here</a:t>
                      </a:r>
                      <a:endParaRPr lang="en-US" sz="1000" dirty="0"/>
                    </a:p>
                  </a:txBody>
                  <a:tcPr/>
                </a:tc>
              </a:tr>
              <a:tr h="349338">
                <a:tc>
                  <a:txBody>
                    <a:bodyPr/>
                    <a:lstStyle/>
                    <a:p>
                      <a:r>
                        <a:rPr lang="en-US" sz="1000" dirty="0" smtClean="0"/>
                        <a:t>Invoice</a:t>
                      </a:r>
                      <a:r>
                        <a:rPr lang="en-US" sz="1000" baseline="0" dirty="0" smtClean="0"/>
                        <a:t> Date</a:t>
                      </a:r>
                      <a:endParaRPr lang="en-US" sz="1000" dirty="0"/>
                    </a:p>
                  </a:txBody>
                  <a:tcPr/>
                </a:tc>
                <a:tc>
                  <a:txBody>
                    <a:bodyPr/>
                    <a:lstStyle/>
                    <a:p>
                      <a:r>
                        <a:rPr lang="en-US" sz="1000" dirty="0" smtClean="0"/>
                        <a:t>Specifies</a:t>
                      </a:r>
                      <a:r>
                        <a:rPr lang="en-US" sz="1000" baseline="0" dirty="0" smtClean="0"/>
                        <a:t> the date on which the invoice is created.</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Ship</a:t>
                      </a:r>
                      <a:r>
                        <a:rPr lang="en-US" sz="1000" baseline="0" dirty="0" smtClean="0"/>
                        <a:t> Date</a:t>
                      </a:r>
                      <a:endParaRPr lang="en-US" sz="1000" dirty="0" smtClean="0"/>
                    </a:p>
                  </a:txBody>
                  <a:tcPr/>
                </a:tc>
                <a:tc>
                  <a:txBody>
                    <a:bodyPr/>
                    <a:lstStyle/>
                    <a:p>
                      <a:r>
                        <a:rPr lang="en-US" sz="1000" dirty="0" smtClean="0"/>
                        <a:t>The</a:t>
                      </a:r>
                      <a:r>
                        <a:rPr lang="en-US" sz="1000" baseline="0" dirty="0" smtClean="0"/>
                        <a:t> date before which the delivery should be done is specified here</a:t>
                      </a:r>
                      <a:endParaRPr lang="en-US" sz="1000" dirty="0"/>
                    </a:p>
                  </a:txBody>
                  <a:tcPr/>
                </a:tc>
              </a:tr>
              <a:tr h="245645">
                <a:tc>
                  <a:txBody>
                    <a:bodyPr/>
                    <a:lstStyle/>
                    <a:p>
                      <a:r>
                        <a:rPr lang="en-US" sz="1000" dirty="0" smtClean="0"/>
                        <a:t>Division</a:t>
                      </a:r>
                      <a:r>
                        <a:rPr lang="en-US" sz="1000" baseline="0" dirty="0" smtClean="0"/>
                        <a:t> </a:t>
                      </a:r>
                      <a:endParaRPr lang="en-US" sz="1000" dirty="0"/>
                    </a:p>
                  </a:txBody>
                  <a:tcPr/>
                </a:tc>
                <a:tc>
                  <a:txBody>
                    <a:bodyPr/>
                    <a:lstStyle/>
                    <a:p>
                      <a:r>
                        <a:rPr lang="en-US" sz="1000" dirty="0" smtClean="0"/>
                        <a:t>Specifies</a:t>
                      </a:r>
                      <a:r>
                        <a:rPr lang="en-US" sz="1000" baseline="0" dirty="0" smtClean="0"/>
                        <a:t> the division of the company</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Supplier</a:t>
                      </a:r>
                      <a:r>
                        <a:rPr lang="en-US" sz="1000" baseline="0" dirty="0" smtClean="0"/>
                        <a:t> Doc No</a:t>
                      </a:r>
                      <a:endParaRPr lang="en-US" sz="1000" dirty="0" smtClean="0"/>
                    </a:p>
                  </a:txBody>
                  <a:tcPr/>
                </a:tc>
                <a:tc>
                  <a:txBody>
                    <a:bodyPr/>
                    <a:lstStyle/>
                    <a:p>
                      <a:r>
                        <a:rPr lang="en-US" sz="1000" dirty="0" smtClean="0"/>
                        <a:t>Specifies</a:t>
                      </a:r>
                      <a:r>
                        <a:rPr lang="en-US" sz="1000" baseline="0" dirty="0" smtClean="0"/>
                        <a:t> the document numbers of the supplier</a:t>
                      </a:r>
                      <a:endParaRPr lang="en-US" sz="1000" dirty="0"/>
                    </a:p>
                  </a:txBody>
                  <a:tcPr/>
                </a:tc>
              </a:tr>
              <a:tr h="28555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Supplier</a:t>
                      </a:r>
                    </a:p>
                  </a:txBody>
                  <a:tcPr/>
                </a:tc>
                <a:tc>
                  <a:txBody>
                    <a:bodyPr/>
                    <a:lstStyle/>
                    <a:p>
                      <a:r>
                        <a:rPr lang="en-US" sz="1000" dirty="0" smtClean="0"/>
                        <a:t>The</a:t>
                      </a:r>
                      <a:r>
                        <a:rPr lang="en-US" sz="1000" baseline="0" dirty="0" smtClean="0"/>
                        <a:t> supplier name should be entered here</a:t>
                      </a:r>
                      <a:endParaRPr lang="en-US" sz="1000" dirty="0"/>
                    </a:p>
                  </a:txBody>
                  <a:tcPr/>
                </a:tc>
                <a:tc>
                  <a:txBody>
                    <a:bodyPr/>
                    <a:lstStyle/>
                    <a:p>
                      <a:r>
                        <a:rPr lang="en-US" sz="1000" dirty="0" smtClean="0"/>
                        <a:t>Container No</a:t>
                      </a:r>
                      <a:endParaRPr lang="en-US" sz="1000" dirty="0"/>
                    </a:p>
                  </a:txBody>
                  <a:tcPr/>
                </a:tc>
                <a:tc>
                  <a:txBody>
                    <a:bodyPr/>
                    <a:lstStyle/>
                    <a:p>
                      <a:r>
                        <a:rPr lang="en-US" sz="1000" dirty="0" smtClean="0"/>
                        <a:t>The</a:t>
                      </a:r>
                      <a:r>
                        <a:rPr lang="en-US" sz="1000" baseline="0" dirty="0" smtClean="0"/>
                        <a:t> container information should be specified here.</a:t>
                      </a:r>
                      <a:endParaRPr lang="en-US" sz="1000" dirty="0"/>
                    </a:p>
                  </a:txBody>
                  <a:tcPr/>
                </a:tc>
              </a:tr>
              <a:tr h="34933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Location</a:t>
                      </a:r>
                    </a:p>
                  </a:txBody>
                  <a:tcPr/>
                </a:tc>
                <a:tc>
                  <a:txBody>
                    <a:bodyPr/>
                    <a:lstStyle/>
                    <a:p>
                      <a:r>
                        <a:rPr lang="en-US" sz="1000" dirty="0" smtClean="0"/>
                        <a:t>The</a:t>
                      </a:r>
                      <a:r>
                        <a:rPr lang="en-US" sz="1000" baseline="0" dirty="0" smtClean="0"/>
                        <a:t> location information from where goods are dispatched should be specified here</a:t>
                      </a:r>
                      <a:endParaRPr lang="en-US" sz="1000" dirty="0"/>
                    </a:p>
                  </a:txBody>
                  <a:tcPr/>
                </a:tc>
                <a:tc>
                  <a:txBody>
                    <a:bodyPr/>
                    <a:lstStyle/>
                    <a:p>
                      <a:r>
                        <a:rPr lang="en-US" sz="1000" dirty="0" smtClean="0"/>
                        <a:t>Bill</a:t>
                      </a:r>
                      <a:r>
                        <a:rPr lang="en-US" sz="1000" baseline="0" dirty="0" smtClean="0"/>
                        <a:t> of Lading No</a:t>
                      </a:r>
                      <a:endParaRPr lang="en-US" sz="1000" dirty="0"/>
                    </a:p>
                  </a:txBody>
                  <a:tcPr/>
                </a:tc>
                <a:tc>
                  <a:txBody>
                    <a:bodyPr/>
                    <a:lstStyle/>
                    <a:p>
                      <a:r>
                        <a:rPr lang="en-US" sz="1000" dirty="0" smtClean="0"/>
                        <a:t>The</a:t>
                      </a:r>
                      <a:r>
                        <a:rPr lang="en-US" sz="1000" baseline="0" dirty="0" smtClean="0"/>
                        <a:t> lading number information should be provided here</a:t>
                      </a:r>
                      <a:endParaRPr lang="en-US" sz="1000" dirty="0"/>
                    </a:p>
                  </a:txBody>
                  <a:tcPr/>
                </a:tc>
              </a:tr>
              <a:tr h="34933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Delivery</a:t>
                      </a:r>
                      <a:r>
                        <a:rPr lang="en-US" sz="1000" baseline="0" dirty="0" smtClean="0"/>
                        <a:t> Terms</a:t>
                      </a:r>
                      <a:endParaRPr lang="en-US" sz="1000" dirty="0" smtClean="0"/>
                    </a:p>
                  </a:txBody>
                  <a:tcPr/>
                </a:tc>
                <a:tc>
                  <a:txBody>
                    <a:bodyPr/>
                    <a:lstStyle/>
                    <a:p>
                      <a:r>
                        <a:rPr lang="en-US" sz="1000" dirty="0" smtClean="0"/>
                        <a:t>Specifies</a:t>
                      </a:r>
                      <a:r>
                        <a:rPr lang="en-US" sz="1000" baseline="0" dirty="0" smtClean="0"/>
                        <a:t> the delivery terms .</a:t>
                      </a:r>
                      <a:endParaRPr lang="en-US" sz="1000" dirty="0"/>
                    </a:p>
                  </a:txBody>
                  <a:tcPr/>
                </a:tc>
                <a:tc>
                  <a:txBody>
                    <a:bodyPr/>
                    <a:lstStyle/>
                    <a:p>
                      <a:r>
                        <a:rPr lang="en-US" sz="1000" dirty="0" smtClean="0"/>
                        <a:t>Remark</a:t>
                      </a:r>
                      <a:endParaRPr lang="en-US" sz="1000" dirty="0"/>
                    </a:p>
                  </a:txBody>
                  <a:tcPr/>
                </a:tc>
                <a:tc>
                  <a:txBody>
                    <a:bodyPr/>
                    <a:lstStyle/>
                    <a:p>
                      <a:r>
                        <a:rPr lang="en-US" sz="1000" dirty="0" smtClean="0"/>
                        <a:t>This</a:t>
                      </a:r>
                      <a:r>
                        <a:rPr lang="en-US" sz="1000" baseline="0" dirty="0" smtClean="0"/>
                        <a:t> section can be used to specify any remarks.</a:t>
                      </a:r>
                      <a:endParaRPr lang="en-US" sz="1000" dirty="0"/>
                    </a:p>
                  </a:txBody>
                  <a:tcPr/>
                </a:tc>
              </a:tr>
            </a:tbl>
          </a:graphicData>
        </a:graphic>
      </p:graphicFrame>
      <p:pic>
        <p:nvPicPr>
          <p:cNvPr id="2050" name="Picture 2"/>
          <p:cNvPicPr>
            <a:picLocks noChangeAspect="1" noChangeArrowheads="1"/>
          </p:cNvPicPr>
          <p:nvPr/>
        </p:nvPicPr>
        <p:blipFill>
          <a:blip r:embed="rId2"/>
          <a:srcRect b="4972"/>
          <a:stretch>
            <a:fillRect/>
          </a:stretch>
        </p:blipFill>
        <p:spPr bwMode="auto">
          <a:xfrm>
            <a:off x="0" y="990600"/>
            <a:ext cx="9163050" cy="3276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Purchase Invoice Line</a:t>
            </a:r>
            <a:endParaRPr lang="en-US" dirty="0"/>
          </a:p>
        </p:txBody>
      </p:sp>
      <p:pic>
        <p:nvPicPr>
          <p:cNvPr id="3" name="Picture 2"/>
          <p:cNvPicPr>
            <a:picLocks noChangeAspect="1" noChangeArrowheads="1"/>
          </p:cNvPicPr>
          <p:nvPr/>
        </p:nvPicPr>
        <p:blipFill>
          <a:blip r:embed="rId2"/>
          <a:srcRect t="14950" r="1599" b="55861"/>
          <a:stretch>
            <a:fillRect/>
          </a:stretch>
        </p:blipFill>
        <p:spPr bwMode="auto">
          <a:xfrm>
            <a:off x="0" y="990600"/>
            <a:ext cx="9144000" cy="22860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3352800"/>
          <a:ext cx="9144001" cy="2514602"/>
        </p:xfrm>
        <a:graphic>
          <a:graphicData uri="http://schemas.openxmlformats.org/drawingml/2006/table">
            <a:tbl>
              <a:tblPr firstRow="1" bandRow="1">
                <a:tableStyleId>{5C22544A-7EE6-4342-B048-85BDC9FD1C3A}</a:tableStyleId>
              </a:tblPr>
              <a:tblGrid>
                <a:gridCol w="1219200"/>
                <a:gridCol w="1143001"/>
                <a:gridCol w="4953000"/>
                <a:gridCol w="1828800"/>
              </a:tblGrid>
              <a:tr h="680000">
                <a:tc>
                  <a:txBody>
                    <a:bodyPr/>
                    <a:lstStyle/>
                    <a:p>
                      <a:r>
                        <a:rPr lang="en-US" sz="1200" dirty="0" smtClean="0"/>
                        <a:t>Purchase</a:t>
                      </a:r>
                      <a:r>
                        <a:rPr lang="en-US" sz="1200" baseline="0" dirty="0" smtClean="0"/>
                        <a:t> Invoice Line</a:t>
                      </a:r>
                      <a:endParaRPr lang="en-US" sz="1200" dirty="0"/>
                    </a:p>
                  </a:txBody>
                  <a:tcPr/>
                </a:tc>
                <a:tc gridSpan="3">
                  <a:txBody>
                    <a:bodyPr/>
                    <a:lstStyle/>
                    <a:p>
                      <a:r>
                        <a:rPr lang="en-US" sz="1200" dirty="0" smtClean="0"/>
                        <a:t>This</a:t>
                      </a:r>
                      <a:r>
                        <a:rPr lang="en-US" sz="1200" baseline="0" dirty="0" smtClean="0"/>
                        <a:t> page keeps information about the purchase invoice line details for a particular purchase invoice.</a:t>
                      </a:r>
                      <a:endParaRPr lang="en-US" sz="1200" dirty="0"/>
                    </a:p>
                  </a:txBody>
                  <a:tcPr/>
                </a:tc>
                <a:tc hMerge="1">
                  <a:txBody>
                    <a:bodyPr/>
                    <a:lstStyle/>
                    <a:p>
                      <a:endParaRPr lang="en-US"/>
                    </a:p>
                  </a:txBody>
                  <a:tcPr/>
                </a:tc>
                <a:tc hMerge="1">
                  <a:txBody>
                    <a:bodyPr/>
                    <a:lstStyle/>
                    <a:p>
                      <a:endParaRPr lang="en-US"/>
                    </a:p>
                  </a:txBody>
                  <a:tcPr/>
                </a:tc>
              </a:tr>
              <a:tr h="385334">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79304">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purchase invoice line</a:t>
                      </a:r>
                      <a:r>
                        <a:rPr lang="en-US" sz="1000" baseline="0" dirty="0" smtClean="0"/>
                        <a:t> </a:t>
                      </a:r>
                      <a:r>
                        <a:rPr lang="en-US" sz="1000" dirty="0" smtClean="0"/>
                        <a:t>using this link</a:t>
                      </a:r>
                      <a:r>
                        <a:rPr lang="en-US" sz="1000" baseline="0" dirty="0" smtClean="0"/>
                        <a:t> which is found at the top of the section.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Data Entry Operator.</a:t>
                      </a:r>
                      <a:endParaRPr lang="en-US" sz="1000" dirty="0" smtClean="0"/>
                    </a:p>
                  </a:txBody>
                  <a:tcPr/>
                </a:tc>
              </a:tr>
              <a:tr h="484982">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purchase invoice line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Data Entry Operator, Manager.</a:t>
                      </a:r>
                      <a:endParaRPr lang="en-US" sz="1000" dirty="0" smtClean="0"/>
                    </a:p>
                  </a:txBody>
                  <a:tcPr/>
                </a:tc>
              </a:tr>
              <a:tr h="484982">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purchase invoice line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a:t>
                      </a:r>
                      <a:r>
                        <a:rPr lang="en-US" sz="1000" baseline="0" dirty="0" smtClean="0"/>
                        <a:t> Entry Operator.</a:t>
                      </a:r>
                      <a:endParaRPr lang="en-US" sz="1000" dirty="0" smtClean="0"/>
                    </a:p>
                  </a:txBody>
                  <a:tcPr/>
                </a:tc>
              </a:tr>
            </a:tbl>
          </a:graphicData>
        </a:graphic>
      </p:graphicFrame>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Purchase Invoice Line</a:t>
            </a:r>
            <a:endParaRPr lang="en-US" dirty="0"/>
          </a:p>
        </p:txBody>
      </p:sp>
      <p:graphicFrame>
        <p:nvGraphicFramePr>
          <p:cNvPr id="4" name="Table 3"/>
          <p:cNvGraphicFramePr>
            <a:graphicFrameLocks noGrp="1"/>
          </p:cNvGraphicFramePr>
          <p:nvPr/>
        </p:nvGraphicFramePr>
        <p:xfrm>
          <a:off x="0" y="4401402"/>
          <a:ext cx="9144001" cy="2239302"/>
        </p:xfrm>
        <a:graphic>
          <a:graphicData uri="http://schemas.openxmlformats.org/drawingml/2006/table">
            <a:tbl>
              <a:tblPr firstRow="1" bandRow="1">
                <a:tableStyleId>{5C22544A-7EE6-4342-B048-85BDC9FD1C3A}</a:tableStyleId>
              </a:tblPr>
              <a:tblGrid>
                <a:gridCol w="1447800"/>
                <a:gridCol w="2514600"/>
                <a:gridCol w="1752600"/>
                <a:gridCol w="3429001"/>
              </a:tblGrid>
              <a:tr h="351723">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428505">
                <a:tc>
                  <a:txBody>
                    <a:bodyPr/>
                    <a:lstStyle/>
                    <a:p>
                      <a:r>
                        <a:rPr lang="en-US" sz="1000" dirty="0" smtClean="0"/>
                        <a:t>Product</a:t>
                      </a:r>
                      <a:endParaRPr lang="en-US" sz="1000" dirty="0"/>
                    </a:p>
                  </a:txBody>
                  <a:tcPr/>
                </a:tc>
                <a:tc>
                  <a:txBody>
                    <a:bodyPr/>
                    <a:lstStyle/>
                    <a:p>
                      <a:r>
                        <a:rPr lang="en-US" sz="1000" dirty="0" smtClean="0"/>
                        <a:t>Specifies</a:t>
                      </a:r>
                      <a:r>
                        <a:rPr lang="en-US" sz="1000" baseline="0" dirty="0" smtClean="0"/>
                        <a:t> a unique series of numbers which represents the product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Delivery</a:t>
                      </a:r>
                      <a:r>
                        <a:rPr lang="en-US" sz="1000" baseline="0" dirty="0" smtClean="0"/>
                        <a:t> Qty</a:t>
                      </a:r>
                      <a:endParaRPr lang="en-US" sz="1000" dirty="0" smtClean="0"/>
                    </a:p>
                  </a:txBody>
                  <a:tcPr/>
                </a:tc>
                <a:tc>
                  <a:txBody>
                    <a:bodyPr/>
                    <a:lstStyle/>
                    <a:p>
                      <a:r>
                        <a:rPr lang="en-US" sz="1000" dirty="0" smtClean="0"/>
                        <a:t>The</a:t>
                      </a:r>
                      <a:r>
                        <a:rPr lang="en-US" sz="1000" baseline="0" dirty="0" smtClean="0"/>
                        <a:t> number of quantities delivered should be specified here</a:t>
                      </a:r>
                      <a:endParaRPr lang="en-US" sz="1000" dirty="0"/>
                    </a:p>
                  </a:txBody>
                  <a:tcPr/>
                </a:tc>
              </a:tr>
              <a:tr h="530442">
                <a:tc>
                  <a:txBody>
                    <a:bodyPr/>
                    <a:lstStyle/>
                    <a:p>
                      <a:r>
                        <a:rPr lang="en-US" sz="1000" dirty="0" smtClean="0"/>
                        <a:t>Purchase</a:t>
                      </a:r>
                      <a:r>
                        <a:rPr lang="en-US" sz="1000" baseline="0" dirty="0" smtClean="0"/>
                        <a:t> Order</a:t>
                      </a:r>
                      <a:endParaRPr lang="en-US" sz="1000" dirty="0"/>
                    </a:p>
                  </a:txBody>
                  <a:tcPr/>
                </a:tc>
                <a:tc>
                  <a:txBody>
                    <a:bodyPr/>
                    <a:lstStyle/>
                    <a:p>
                      <a:r>
                        <a:rPr lang="en-US" sz="1000" dirty="0" smtClean="0"/>
                        <a:t>The</a:t>
                      </a:r>
                      <a:r>
                        <a:rPr lang="en-US" sz="1000" baseline="0" dirty="0" smtClean="0"/>
                        <a:t> purchase order information for which the purchase invoice is created should be specified here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Rate</a:t>
                      </a:r>
                    </a:p>
                  </a:txBody>
                  <a:tcPr/>
                </a:tc>
                <a:tc>
                  <a:txBody>
                    <a:bodyPr/>
                    <a:lstStyle/>
                    <a:p>
                      <a:r>
                        <a:rPr lang="en-US" sz="1000" dirty="0" smtClean="0"/>
                        <a:t>The</a:t>
                      </a:r>
                      <a:r>
                        <a:rPr lang="en-US" sz="1000" baseline="0" dirty="0" smtClean="0"/>
                        <a:t> rate of the product should be specified here</a:t>
                      </a:r>
                      <a:endParaRPr lang="en-US" sz="1000" dirty="0"/>
                    </a:p>
                  </a:txBody>
                  <a:tcPr/>
                </a:tc>
              </a:tr>
              <a:tr h="428505">
                <a:tc>
                  <a:txBody>
                    <a:bodyPr/>
                    <a:lstStyle/>
                    <a:p>
                      <a:r>
                        <a:rPr lang="en-US" sz="1000" dirty="0" smtClean="0"/>
                        <a:t>Qty</a:t>
                      </a:r>
                      <a:endParaRPr lang="en-US" sz="1000" dirty="0"/>
                    </a:p>
                  </a:txBody>
                  <a:tcPr/>
                </a:tc>
                <a:tc>
                  <a:txBody>
                    <a:bodyPr/>
                    <a:lstStyle/>
                    <a:p>
                      <a:r>
                        <a:rPr lang="en-US" sz="1000" dirty="0" smtClean="0"/>
                        <a:t>The</a:t>
                      </a:r>
                      <a:r>
                        <a:rPr lang="en-US" sz="1000" baseline="0" dirty="0" smtClean="0"/>
                        <a:t> number of quantities for which the invoice is made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Amount</a:t>
                      </a:r>
                    </a:p>
                  </a:txBody>
                  <a:tcPr/>
                </a:tc>
                <a:tc>
                  <a:txBody>
                    <a:bodyPr/>
                    <a:lstStyle/>
                    <a:p>
                      <a:r>
                        <a:rPr lang="en-US" sz="1000" dirty="0" smtClean="0"/>
                        <a:t>The</a:t>
                      </a:r>
                      <a:r>
                        <a:rPr lang="en-US" sz="1000" baseline="0" dirty="0" smtClean="0"/>
                        <a:t> amount for the product based of the rate and quantity is specified here</a:t>
                      </a:r>
                      <a:endParaRPr lang="en-US" sz="1000" dirty="0"/>
                    </a:p>
                  </a:txBody>
                  <a:tcPr/>
                </a:tc>
              </a:tr>
              <a:tr h="48192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Delivery</a:t>
                      </a:r>
                      <a:r>
                        <a:rPr lang="en-US" sz="1000" baseline="0" dirty="0" smtClean="0"/>
                        <a:t> Unit</a:t>
                      </a:r>
                      <a:endParaRPr lang="en-US" sz="1000" dirty="0" smtClean="0"/>
                    </a:p>
                  </a:txBody>
                  <a:tcPr/>
                </a:tc>
                <a:tc>
                  <a:txBody>
                    <a:bodyPr/>
                    <a:lstStyle/>
                    <a:p>
                      <a:r>
                        <a:rPr lang="en-US" sz="1000" dirty="0" smtClean="0"/>
                        <a:t>The</a:t>
                      </a:r>
                      <a:r>
                        <a:rPr lang="en-US" sz="1000" baseline="0" dirty="0" smtClean="0"/>
                        <a:t> unit type for which the delivery is made</a:t>
                      </a:r>
                      <a:endParaRPr lang="en-US" sz="1000" dirty="0"/>
                    </a:p>
                  </a:txBody>
                  <a:tcPr/>
                </a:tc>
                <a:tc>
                  <a:txBody>
                    <a:bodyPr/>
                    <a:lstStyle/>
                    <a:p>
                      <a:r>
                        <a:rPr lang="en-US" sz="1000" dirty="0" smtClean="0"/>
                        <a:t>Bale</a:t>
                      </a:r>
                      <a:r>
                        <a:rPr lang="en-US" sz="1000" baseline="0" dirty="0" smtClean="0"/>
                        <a:t> No.</a:t>
                      </a:r>
                      <a:endParaRPr lang="en-US" sz="1000" dirty="0"/>
                    </a:p>
                  </a:txBody>
                  <a:tcPr/>
                </a:tc>
                <a:tc>
                  <a:txBody>
                    <a:bodyPr/>
                    <a:lstStyle/>
                    <a:p>
                      <a:r>
                        <a:rPr lang="en-US" sz="1000" dirty="0" smtClean="0"/>
                        <a:t>The</a:t>
                      </a:r>
                      <a:r>
                        <a:rPr lang="en-US" sz="1000" baseline="0" dirty="0" smtClean="0"/>
                        <a:t> bale number information should be specified in this section.</a:t>
                      </a:r>
                      <a:endParaRPr lang="en-US" sz="1000" dirty="0"/>
                    </a:p>
                  </a:txBody>
                  <a:tcPr/>
                </a:tc>
              </a:tr>
            </a:tbl>
          </a:graphicData>
        </a:graphic>
      </p:graphicFrame>
      <p:pic>
        <p:nvPicPr>
          <p:cNvPr id="1026" name="Picture 2"/>
          <p:cNvPicPr>
            <a:picLocks noChangeAspect="1" noChangeArrowheads="1"/>
          </p:cNvPicPr>
          <p:nvPr/>
        </p:nvPicPr>
        <p:blipFill>
          <a:blip r:embed="rId2"/>
          <a:srcRect/>
          <a:stretch>
            <a:fillRect/>
          </a:stretch>
        </p:blipFill>
        <p:spPr bwMode="auto">
          <a:xfrm>
            <a:off x="-19050" y="971550"/>
            <a:ext cx="9163050" cy="34480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Inspection Request</a:t>
            </a:r>
            <a:endParaRPr lang="en-US" dirty="0"/>
          </a:p>
        </p:txBody>
      </p:sp>
      <p:pic>
        <p:nvPicPr>
          <p:cNvPr id="6146" name="Picture 2"/>
          <p:cNvPicPr>
            <a:picLocks noChangeAspect="1" noChangeArrowheads="1"/>
          </p:cNvPicPr>
          <p:nvPr/>
        </p:nvPicPr>
        <p:blipFill>
          <a:blip r:embed="rId2"/>
          <a:srcRect t="8333" r="2196" b="32292"/>
          <a:stretch>
            <a:fillRect/>
          </a:stretch>
        </p:blipFill>
        <p:spPr bwMode="auto">
          <a:xfrm>
            <a:off x="0" y="990600"/>
            <a:ext cx="9144000" cy="35814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648200"/>
          <a:ext cx="9144001" cy="1566420"/>
        </p:xfrm>
        <a:graphic>
          <a:graphicData uri="http://schemas.openxmlformats.org/drawingml/2006/table">
            <a:tbl>
              <a:tblPr firstRow="1" bandRow="1">
                <a:tableStyleId>{5C22544A-7EE6-4342-B048-85BDC9FD1C3A}</a:tableStyleId>
              </a:tblPr>
              <a:tblGrid>
                <a:gridCol w="1219200"/>
                <a:gridCol w="1143001"/>
                <a:gridCol w="4953000"/>
                <a:gridCol w="1828800"/>
              </a:tblGrid>
              <a:tr h="515151">
                <a:tc>
                  <a:txBody>
                    <a:bodyPr/>
                    <a:lstStyle/>
                    <a:p>
                      <a:r>
                        <a:rPr lang="en-US" sz="1200" dirty="0" smtClean="0"/>
                        <a:t>Inspectio</a:t>
                      </a:r>
                      <a:r>
                        <a:rPr lang="en-US" sz="1200" baseline="0" dirty="0" smtClean="0"/>
                        <a:t>n Request</a:t>
                      </a:r>
                      <a:endParaRPr lang="en-US" sz="1200" dirty="0"/>
                    </a:p>
                  </a:txBody>
                  <a:tcPr/>
                </a:tc>
                <a:tc gridSpan="3">
                  <a:txBody>
                    <a:bodyPr/>
                    <a:lstStyle/>
                    <a:p>
                      <a:r>
                        <a:rPr lang="en-US" sz="1200" dirty="0" smtClean="0"/>
                        <a:t>This</a:t>
                      </a:r>
                      <a:r>
                        <a:rPr lang="en-US" sz="1200" baseline="0" dirty="0" smtClean="0"/>
                        <a:t> page shows all the inspection requests done created by the supplier. You can view the pending or all the inspection request documents by clicking the corresponding links.</a:t>
                      </a:r>
                      <a:endParaRPr lang="en-US" sz="1200" dirty="0"/>
                    </a:p>
                  </a:txBody>
                  <a:tcPr/>
                </a:tc>
                <a:tc hMerge="1">
                  <a:txBody>
                    <a:bodyPr/>
                    <a:lstStyle/>
                    <a:p>
                      <a:endParaRPr lang="en-US"/>
                    </a:p>
                  </a:txBody>
                  <a:tcPr/>
                </a:tc>
                <a:tc hMerge="1">
                  <a:txBody>
                    <a:bodyPr/>
                    <a:lstStyle/>
                    <a:p>
                      <a:endParaRPr lang="en-US"/>
                    </a:p>
                  </a:txBody>
                  <a:tcPr/>
                </a:tc>
              </a:tr>
              <a:tr h="291920">
                <a:tc rowSpan="3">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63109">
                <a:tc vMerge="1">
                  <a:txBody>
                    <a:bodyPr/>
                    <a:lstStyle/>
                    <a:p>
                      <a:endParaRPr lang="en-US"/>
                    </a:p>
                  </a:txBody>
                  <a:tcPr/>
                </a:tc>
                <a:tc>
                  <a:txBody>
                    <a:bodyPr/>
                    <a:lstStyle/>
                    <a:p>
                      <a:r>
                        <a:rPr lang="en-US" sz="1000" dirty="0" smtClean="0"/>
                        <a:t>Approve</a:t>
                      </a:r>
                      <a:endParaRPr lang="en-US" sz="1000" dirty="0"/>
                    </a:p>
                  </a:txBody>
                  <a:tcPr/>
                </a:tc>
                <a:tc>
                  <a:txBody>
                    <a:bodyPr/>
                    <a:lstStyle/>
                    <a:p>
                      <a:r>
                        <a:rPr lang="en-US" sz="1000" dirty="0" smtClean="0"/>
                        <a:t>You</a:t>
                      </a:r>
                      <a:r>
                        <a:rPr lang="en-US" sz="1000" baseline="0" dirty="0" smtClean="0"/>
                        <a:t> can approve the inspection request by using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Inspection Manager, Admin</a:t>
                      </a:r>
                      <a:endParaRPr lang="en-US" sz="1000" dirty="0" smtClean="0"/>
                    </a:p>
                  </a:txBody>
                  <a:tcPr/>
                </a:tc>
              </a:tr>
              <a:tr h="367411">
                <a:tc vMerge="1">
                  <a:txBody>
                    <a:bodyPr/>
                    <a:lstStyle/>
                    <a:p>
                      <a:endParaRPr lang="en-US"/>
                    </a:p>
                  </a:txBody>
                  <a:tcPr/>
                </a:tc>
                <a:tc>
                  <a:txBody>
                    <a:bodyPr/>
                    <a:lstStyle/>
                    <a:p>
                      <a:r>
                        <a:rPr lang="en-US" sz="1000" dirty="0" smtClean="0"/>
                        <a:t>Details</a:t>
                      </a:r>
                      <a:endParaRPr lang="en-US" sz="1000" dirty="0"/>
                    </a:p>
                  </a:txBody>
                  <a:tcPr/>
                </a:tc>
                <a:tc>
                  <a:txBody>
                    <a:bodyPr/>
                    <a:lstStyle/>
                    <a:p>
                      <a:r>
                        <a:rPr lang="en-US" sz="1000" dirty="0" smtClean="0"/>
                        <a:t>You</a:t>
                      </a:r>
                      <a:r>
                        <a:rPr lang="en-US" sz="1000" baseline="0" dirty="0" smtClean="0"/>
                        <a:t> can use this link to view the complete details of the inspection request.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aseline="0" dirty="0" smtClean="0"/>
                        <a:t>Manager, Inspection Manager, </a:t>
                      </a:r>
                      <a:r>
                        <a:rPr lang="en-US" sz="1000" dirty="0" smtClean="0"/>
                        <a:t>Data</a:t>
                      </a:r>
                      <a:r>
                        <a:rPr lang="en-US" sz="1000" baseline="0" dirty="0" smtClean="0"/>
                        <a:t> Entry Operator, </a:t>
                      </a:r>
                      <a:r>
                        <a:rPr lang="en-US" sz="1000" dirty="0" smtClean="0"/>
                        <a:t>Admin.</a:t>
                      </a:r>
                      <a:endParaRPr lang="en-US" sz="1000" dirty="0" smtClean="0"/>
                    </a:p>
                  </a:txBody>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Completed Purchase Order</a:t>
            </a:r>
            <a:endParaRPr lang="en-US" dirty="0"/>
          </a:p>
        </p:txBody>
      </p:sp>
      <p:graphicFrame>
        <p:nvGraphicFramePr>
          <p:cNvPr id="4" name="Table 3"/>
          <p:cNvGraphicFramePr>
            <a:graphicFrameLocks noGrp="1"/>
          </p:cNvGraphicFramePr>
          <p:nvPr/>
        </p:nvGraphicFramePr>
        <p:xfrm>
          <a:off x="-1" y="4267200"/>
          <a:ext cx="9144001" cy="1981203"/>
        </p:xfrm>
        <a:graphic>
          <a:graphicData uri="http://schemas.openxmlformats.org/drawingml/2006/table">
            <a:tbl>
              <a:tblPr firstRow="1" bandRow="1">
                <a:tableStyleId>{5C22544A-7EE6-4342-B048-85BDC9FD1C3A}</a:tableStyleId>
              </a:tblPr>
              <a:tblGrid>
                <a:gridCol w="1219200"/>
                <a:gridCol w="1143001"/>
                <a:gridCol w="4953000"/>
                <a:gridCol w="1828800"/>
              </a:tblGrid>
              <a:tr h="535758">
                <a:tc>
                  <a:txBody>
                    <a:bodyPr/>
                    <a:lstStyle/>
                    <a:p>
                      <a:r>
                        <a:rPr lang="en-US" sz="1200" dirty="0" smtClean="0"/>
                        <a:t>Close</a:t>
                      </a:r>
                      <a:r>
                        <a:rPr lang="en-US" sz="1200" baseline="0" dirty="0" smtClean="0"/>
                        <a:t> Purchase Order</a:t>
                      </a:r>
                      <a:endParaRPr lang="en-US" sz="1200" dirty="0"/>
                    </a:p>
                  </a:txBody>
                  <a:tcPr/>
                </a:tc>
                <a:tc gridSpan="3">
                  <a:txBody>
                    <a:bodyPr/>
                    <a:lstStyle/>
                    <a:p>
                      <a:r>
                        <a:rPr lang="en-US" sz="1200" dirty="0" smtClean="0"/>
                        <a:t>This</a:t>
                      </a:r>
                      <a:r>
                        <a:rPr lang="en-US" sz="1200" baseline="0" dirty="0" smtClean="0"/>
                        <a:t> page keeps information about the purchase orders of which all the products are shipped and not yet closed.</a:t>
                      </a:r>
                      <a:endParaRPr lang="en-US" sz="1200" dirty="0"/>
                    </a:p>
                  </a:txBody>
                  <a:tcPr/>
                </a:tc>
                <a:tc hMerge="1">
                  <a:txBody>
                    <a:bodyPr/>
                    <a:lstStyle/>
                    <a:p>
                      <a:endParaRPr lang="en-US"/>
                    </a:p>
                  </a:txBody>
                  <a:tcPr/>
                </a:tc>
                <a:tc hMerge="1">
                  <a:txBody>
                    <a:bodyPr/>
                    <a:lstStyle/>
                    <a:p>
                      <a:endParaRPr lang="en-US"/>
                    </a:p>
                  </a:txBody>
                  <a:tcPr/>
                </a:tc>
              </a:tr>
              <a:tr h="303597">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77634">
                <a:tc vMerge="1">
                  <a:txBody>
                    <a:bodyPr/>
                    <a:lstStyle/>
                    <a:p>
                      <a:endParaRPr lang="en-US"/>
                    </a:p>
                  </a:txBody>
                  <a:tcPr/>
                </a:tc>
                <a:tc>
                  <a:txBody>
                    <a:bodyPr/>
                    <a:lstStyle/>
                    <a:p>
                      <a:r>
                        <a:rPr lang="en-US" sz="1000" dirty="0" smtClean="0"/>
                        <a:t>Close</a:t>
                      </a:r>
                      <a:endParaRPr lang="en-US" sz="1000" dirty="0"/>
                    </a:p>
                  </a:txBody>
                  <a:tcPr/>
                </a:tc>
                <a:tc>
                  <a:txBody>
                    <a:bodyPr/>
                    <a:lstStyle/>
                    <a:p>
                      <a:r>
                        <a:rPr lang="en-US" sz="1000" dirty="0" smtClean="0"/>
                        <a:t>You can close</a:t>
                      </a:r>
                      <a:r>
                        <a:rPr lang="en-US" sz="1000" baseline="0" dirty="0" smtClean="0"/>
                        <a:t> the purchase order when all the products are shipped.</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Manager.</a:t>
                      </a:r>
                      <a:endParaRPr lang="en-US" sz="1000" dirty="0" smtClean="0"/>
                    </a:p>
                  </a:txBody>
                  <a:tcPr/>
                </a:tc>
              </a:tr>
              <a:tr h="382107">
                <a:tc vMerge="1">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tr>
              <a:tr h="382107">
                <a:tc vMerge="1">
                  <a:txBody>
                    <a:bodyPr/>
                    <a:lstStyle/>
                    <a:p>
                      <a:endParaRPr lang="en-US" sz="1200" dirty="0"/>
                    </a:p>
                  </a:txBody>
                  <a:tcPr/>
                </a:tc>
                <a:tc>
                  <a:txBody>
                    <a:bodyPr/>
                    <a:lstStyle/>
                    <a:p>
                      <a:endParaRPr lang="en-US"/>
                    </a:p>
                  </a:txBody>
                  <a:tcPr/>
                </a:tc>
                <a:tc>
                  <a:txBody>
                    <a:bodyPr/>
                    <a:lstStyle/>
                    <a:p>
                      <a:endParaRPr lang="en-US" dirty="0"/>
                    </a:p>
                  </a:txBody>
                  <a:tcPr/>
                </a:tc>
                <a:tc>
                  <a:txBody>
                    <a:bodyPr/>
                    <a:lstStyle/>
                    <a:p>
                      <a:endParaRPr lang="en-US" dirty="0"/>
                    </a:p>
                  </a:txBody>
                  <a:tcPr/>
                </a:tc>
              </a:tr>
            </a:tbl>
          </a:graphicData>
        </a:graphic>
      </p:graphicFrame>
      <p:pic>
        <p:nvPicPr>
          <p:cNvPr id="8195" name="Picture 3"/>
          <p:cNvPicPr>
            <a:picLocks noChangeAspect="1" noChangeArrowheads="1"/>
          </p:cNvPicPr>
          <p:nvPr/>
        </p:nvPicPr>
        <p:blipFill>
          <a:blip r:embed="rId2"/>
          <a:srcRect t="9375" r="2562" b="38542"/>
          <a:stretch>
            <a:fillRect/>
          </a:stretch>
        </p:blipFill>
        <p:spPr bwMode="auto">
          <a:xfrm>
            <a:off x="-1" y="990600"/>
            <a:ext cx="9144001" cy="3124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 Purchase Order from Excel</a:t>
            </a:r>
            <a:endParaRPr lang="en-US" dirty="0"/>
          </a:p>
        </p:txBody>
      </p:sp>
      <p:pic>
        <p:nvPicPr>
          <p:cNvPr id="7170" name="Picture 2"/>
          <p:cNvPicPr>
            <a:picLocks noChangeAspect="1" noChangeArrowheads="1"/>
          </p:cNvPicPr>
          <p:nvPr/>
        </p:nvPicPr>
        <p:blipFill>
          <a:blip r:embed="rId2"/>
          <a:srcRect t="17708" r="1926" b="28125"/>
          <a:stretch>
            <a:fillRect/>
          </a:stretch>
        </p:blipFill>
        <p:spPr bwMode="auto">
          <a:xfrm>
            <a:off x="0" y="990600"/>
            <a:ext cx="9144000" cy="32766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4343400"/>
          <a:ext cx="9144001" cy="2152209"/>
        </p:xfrm>
        <a:graphic>
          <a:graphicData uri="http://schemas.openxmlformats.org/drawingml/2006/table">
            <a:tbl>
              <a:tblPr firstRow="1" bandRow="1">
                <a:tableStyleId>{5C22544A-7EE6-4342-B048-85BDC9FD1C3A}</a:tableStyleId>
              </a:tblPr>
              <a:tblGrid>
                <a:gridCol w="1219200"/>
                <a:gridCol w="1143001"/>
                <a:gridCol w="4953000"/>
                <a:gridCol w="1828800"/>
              </a:tblGrid>
              <a:tr h="535758">
                <a:tc>
                  <a:txBody>
                    <a:bodyPr/>
                    <a:lstStyle/>
                    <a:p>
                      <a:r>
                        <a:rPr lang="en-US" sz="1200" dirty="0" smtClean="0"/>
                        <a:t>Import</a:t>
                      </a:r>
                      <a:r>
                        <a:rPr lang="en-US" sz="1200" baseline="0" dirty="0" smtClean="0"/>
                        <a:t> Purchase Order</a:t>
                      </a:r>
                      <a:endParaRPr lang="en-US" sz="1200" dirty="0"/>
                    </a:p>
                  </a:txBody>
                  <a:tcPr/>
                </a:tc>
                <a:tc gridSpan="3">
                  <a:txBody>
                    <a:bodyPr/>
                    <a:lstStyle/>
                    <a:p>
                      <a:r>
                        <a:rPr lang="en-US" sz="1200" dirty="0" smtClean="0"/>
                        <a:t>You</a:t>
                      </a:r>
                      <a:r>
                        <a:rPr lang="en-US" sz="1200" baseline="0" dirty="0" smtClean="0"/>
                        <a:t> can import the purchase orders from an Excel file using this page.</a:t>
                      </a:r>
                      <a:endParaRPr lang="en-US" sz="1200" dirty="0"/>
                    </a:p>
                  </a:txBody>
                  <a:tcPr/>
                </a:tc>
                <a:tc hMerge="1">
                  <a:txBody>
                    <a:bodyPr/>
                    <a:lstStyle/>
                    <a:p>
                      <a:endParaRPr lang="en-US"/>
                    </a:p>
                  </a:txBody>
                  <a:tcPr/>
                </a:tc>
                <a:tc hMerge="1">
                  <a:txBody>
                    <a:bodyPr/>
                    <a:lstStyle/>
                    <a:p>
                      <a:endParaRPr lang="en-US"/>
                    </a:p>
                  </a:txBody>
                  <a:tcPr/>
                </a:tc>
              </a:tr>
              <a:tr h="303597">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77634">
                <a:tc vMerge="1">
                  <a:txBody>
                    <a:bodyPr/>
                    <a:lstStyle/>
                    <a:p>
                      <a:endParaRPr lang="en-US"/>
                    </a:p>
                  </a:txBody>
                  <a:tcPr/>
                </a:tc>
                <a:tc>
                  <a:txBody>
                    <a:bodyPr/>
                    <a:lstStyle/>
                    <a:p>
                      <a:r>
                        <a:rPr lang="en-US" sz="1000" dirty="0" smtClean="0"/>
                        <a:t>Upload</a:t>
                      </a:r>
                      <a:endParaRPr lang="en-US" sz="1000" dirty="0"/>
                    </a:p>
                  </a:txBody>
                  <a:tcPr/>
                </a:tc>
                <a:tc>
                  <a:txBody>
                    <a:bodyPr/>
                    <a:lstStyle/>
                    <a:p>
                      <a:r>
                        <a:rPr lang="en-US" sz="1000" dirty="0" smtClean="0"/>
                        <a:t>Once</a:t>
                      </a:r>
                      <a:r>
                        <a:rPr lang="en-US" sz="1000" baseline="0" dirty="0" smtClean="0"/>
                        <a:t> you have chose the Excel file using the Choose File button you can click the upload button to upload the purchase orders from excel file. Please note to follow the specified format while creating the excel file.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Data</a:t>
                      </a:r>
                      <a:r>
                        <a:rPr lang="en-US" sz="1000" baseline="0" dirty="0" smtClean="0"/>
                        <a:t> Entry Operator, Admin, Manager.</a:t>
                      </a:r>
                      <a:endParaRPr lang="en-US" sz="1000" dirty="0" smtClean="0"/>
                    </a:p>
                  </a:txBody>
                  <a:tcPr/>
                </a:tc>
              </a:tr>
              <a:tr h="382107">
                <a:tc vMerge="1">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a:p>
                  </a:txBody>
                  <a:tcPr/>
                </a:tc>
              </a:tr>
              <a:tr h="382107">
                <a:tc vMerge="1">
                  <a:txBody>
                    <a:bodyPr/>
                    <a:lstStyle/>
                    <a:p>
                      <a:endParaRPr lang="en-US" sz="1200" dirty="0"/>
                    </a:p>
                  </a:txBody>
                  <a:tcPr/>
                </a:tc>
                <a:tc>
                  <a:txBody>
                    <a:bodyPr/>
                    <a:lstStyle/>
                    <a:p>
                      <a:endParaRPr lang="en-US"/>
                    </a:p>
                  </a:txBody>
                  <a:tcPr/>
                </a:tc>
                <a:tc>
                  <a:txBody>
                    <a:bodyPr/>
                    <a:lstStyle/>
                    <a:p>
                      <a:endParaRPr lang="en-US" dirty="0"/>
                    </a:p>
                  </a:txBody>
                  <a:tcPr/>
                </a:tc>
                <a:tc>
                  <a:txBody>
                    <a:bodyPr/>
                    <a:lstStyle/>
                    <a:p>
                      <a:endParaRPr lang="en-US" dirty="0"/>
                    </a:p>
                  </a:txBody>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Login Page</a:t>
            </a:r>
            <a:endParaRPr lang="en-US" dirty="0"/>
          </a:p>
        </p:txBody>
      </p:sp>
      <p:pic>
        <p:nvPicPr>
          <p:cNvPr id="3" name="Picture 5"/>
          <p:cNvPicPr>
            <a:picLocks noChangeAspect="1" noChangeArrowheads="1"/>
          </p:cNvPicPr>
          <p:nvPr/>
        </p:nvPicPr>
        <p:blipFill>
          <a:blip r:embed="rId2"/>
          <a:srcRect t="17500" r="2500" b="6761"/>
          <a:stretch>
            <a:fillRect/>
          </a:stretch>
        </p:blipFill>
        <p:spPr bwMode="auto">
          <a:xfrm>
            <a:off x="0" y="990600"/>
            <a:ext cx="9144000" cy="35052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495801"/>
          <a:ext cx="9144000" cy="1694720"/>
        </p:xfrm>
        <a:graphic>
          <a:graphicData uri="http://schemas.openxmlformats.org/drawingml/2006/table">
            <a:tbl>
              <a:tblPr firstRow="1" bandRow="1">
                <a:tableStyleId>{5C22544A-7EE6-4342-B048-85BDC9FD1C3A}</a:tableStyleId>
              </a:tblPr>
              <a:tblGrid>
                <a:gridCol w="1981200"/>
                <a:gridCol w="7162800"/>
              </a:tblGrid>
              <a:tr h="262756">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r>
              <a:tr h="480920">
                <a:tc>
                  <a:txBody>
                    <a:bodyPr/>
                    <a:lstStyle/>
                    <a:p>
                      <a:r>
                        <a:rPr lang="en-US" sz="1000" dirty="0" smtClean="0"/>
                        <a:t>User</a:t>
                      </a:r>
                      <a:r>
                        <a:rPr lang="en-US" sz="1000" baseline="0" dirty="0" smtClean="0"/>
                        <a:t> Name</a:t>
                      </a:r>
                      <a:endParaRPr lang="en-US" sz="1000" dirty="0"/>
                    </a:p>
                  </a:txBody>
                  <a:tcPr/>
                </a:tc>
                <a:tc>
                  <a:txBody>
                    <a:bodyPr/>
                    <a:lstStyle/>
                    <a:p>
                      <a:r>
                        <a:rPr lang="en-US" sz="1000" dirty="0" smtClean="0"/>
                        <a:t>The user</a:t>
                      </a:r>
                      <a:r>
                        <a:rPr lang="en-US" sz="1000" baseline="0" dirty="0" smtClean="0"/>
                        <a:t> name entered by you while registering to Surya Website</a:t>
                      </a:r>
                      <a:endParaRPr lang="en-US" sz="1000" dirty="0"/>
                    </a:p>
                  </a:txBody>
                  <a:tcPr/>
                </a:tc>
              </a:tr>
              <a:tr h="475522">
                <a:tc>
                  <a:txBody>
                    <a:bodyPr/>
                    <a:lstStyle/>
                    <a:p>
                      <a:r>
                        <a:rPr lang="en-US" sz="1000" dirty="0" smtClean="0"/>
                        <a:t>Password</a:t>
                      </a:r>
                      <a:endParaRPr lang="en-US" sz="1000" dirty="0"/>
                    </a:p>
                  </a:txBody>
                  <a:tcPr/>
                </a:tc>
                <a:tc>
                  <a:txBody>
                    <a:bodyPr/>
                    <a:lstStyle/>
                    <a:p>
                      <a:r>
                        <a:rPr lang="en-US" sz="1000" dirty="0" smtClean="0"/>
                        <a:t>The password entered by you while registering to Surya Website.</a:t>
                      </a:r>
                      <a:endParaRPr lang="en-US" sz="1000" dirty="0"/>
                    </a:p>
                  </a:txBody>
                  <a:tcPr/>
                </a:tc>
              </a:tr>
              <a:tr h="475522">
                <a:tc gridSpan="2">
                  <a:txBody>
                    <a:bodyPr/>
                    <a:lstStyle/>
                    <a:p>
                      <a:pPr>
                        <a:buFont typeface="Wingdings" pitchFamily="2" charset="2"/>
                        <a:buNone/>
                      </a:pPr>
                      <a:r>
                        <a:rPr lang="en-US" sz="1000" dirty="0" smtClean="0"/>
                        <a:t>***Once the role assignment is done you will be receiving a confirmation email. Please note that you will be able to use your account to access the website only after receiving the confirmation email. And the user name and password fields are case</a:t>
                      </a:r>
                      <a:r>
                        <a:rPr lang="en-US" sz="1000" baseline="0" dirty="0" smtClean="0"/>
                        <a:t> sensitive.</a:t>
                      </a:r>
                      <a:endParaRPr lang="en-US" sz="1000" dirty="0" smtClean="0"/>
                    </a:p>
                  </a:txBody>
                  <a:tcPr/>
                </a:tc>
                <a:tc hMerge="1">
                  <a:txBody>
                    <a:bodyPr/>
                    <a:lstStyle/>
                    <a:p>
                      <a:endParaRPr lang="en-US" sz="1000" dirty="0"/>
                    </a:p>
                  </a:txBody>
                  <a:tcPr/>
                </a:tc>
              </a:tr>
            </a:tbl>
          </a:graphicData>
        </a:graphic>
      </p:graphicFrame>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Inspection Details</a:t>
            </a:r>
            <a:endParaRPr lang="en-US" dirty="0"/>
          </a:p>
        </p:txBody>
      </p:sp>
      <p:pic>
        <p:nvPicPr>
          <p:cNvPr id="9218" name="Picture 2"/>
          <p:cNvPicPr>
            <a:picLocks noChangeAspect="1" noChangeArrowheads="1"/>
          </p:cNvPicPr>
          <p:nvPr/>
        </p:nvPicPr>
        <p:blipFill>
          <a:blip r:embed="rId2"/>
          <a:srcRect t="17708" r="2782" b="29167"/>
          <a:stretch>
            <a:fillRect/>
          </a:stretch>
        </p:blipFill>
        <p:spPr bwMode="auto">
          <a:xfrm>
            <a:off x="0" y="990600"/>
            <a:ext cx="9144000" cy="32004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4343400"/>
          <a:ext cx="9144001" cy="2396049"/>
        </p:xfrm>
        <a:graphic>
          <a:graphicData uri="http://schemas.openxmlformats.org/drawingml/2006/table">
            <a:tbl>
              <a:tblPr firstRow="1" bandRow="1">
                <a:tableStyleId>{5C22544A-7EE6-4342-B048-85BDC9FD1C3A}</a:tableStyleId>
              </a:tblPr>
              <a:tblGrid>
                <a:gridCol w="1219200"/>
                <a:gridCol w="1143001"/>
                <a:gridCol w="4953000"/>
                <a:gridCol w="1828800"/>
              </a:tblGrid>
              <a:tr h="535758">
                <a:tc>
                  <a:txBody>
                    <a:bodyPr/>
                    <a:lstStyle/>
                    <a:p>
                      <a:r>
                        <a:rPr lang="en-US" sz="1200" dirty="0" smtClean="0"/>
                        <a:t>Inspection</a:t>
                      </a:r>
                      <a:endParaRPr lang="en-US" sz="1200" dirty="0"/>
                    </a:p>
                  </a:txBody>
                  <a:tcPr/>
                </a:tc>
                <a:tc gridSpan="3">
                  <a:txBody>
                    <a:bodyPr/>
                    <a:lstStyle/>
                    <a:p>
                      <a:r>
                        <a:rPr lang="en-US" sz="1200" dirty="0" smtClean="0"/>
                        <a:t>You</a:t>
                      </a:r>
                      <a:r>
                        <a:rPr lang="en-US" sz="1200" baseline="0" dirty="0" smtClean="0"/>
                        <a:t> can view the inspection details using this page. This page contains the list of documents on which the inspection is completed.</a:t>
                      </a:r>
                      <a:endParaRPr lang="en-US" sz="1200" dirty="0"/>
                    </a:p>
                  </a:txBody>
                  <a:tcPr/>
                </a:tc>
                <a:tc hMerge="1">
                  <a:txBody>
                    <a:bodyPr/>
                    <a:lstStyle/>
                    <a:p>
                      <a:endParaRPr lang="en-US"/>
                    </a:p>
                  </a:txBody>
                  <a:tcPr/>
                </a:tc>
                <a:tc hMerge="1">
                  <a:txBody>
                    <a:bodyPr/>
                    <a:lstStyle/>
                    <a:p>
                      <a:endParaRPr lang="en-US"/>
                    </a:p>
                  </a:txBody>
                  <a:tcPr/>
                </a:tc>
              </a:tr>
              <a:tr h="303597">
                <a:tc rowSpan="5">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77634">
                <a:tc vMerge="1">
                  <a:txBody>
                    <a:bodyPr/>
                    <a:lstStyle/>
                    <a:p>
                      <a:endParaRPr lang="en-US"/>
                    </a:p>
                  </a:txBody>
                  <a:tcPr/>
                </a:tc>
                <a:tc>
                  <a:txBody>
                    <a:bodyPr/>
                    <a:lstStyle/>
                    <a:p>
                      <a:r>
                        <a:rPr lang="en-US" sz="1000" dirty="0" smtClean="0"/>
                        <a:t>Create </a:t>
                      </a:r>
                      <a:endParaRPr lang="en-US" sz="1000" dirty="0"/>
                    </a:p>
                  </a:txBody>
                  <a:tcPr/>
                </a:tc>
                <a:tc>
                  <a:txBody>
                    <a:bodyPr/>
                    <a:lstStyle/>
                    <a:p>
                      <a:r>
                        <a:rPr lang="en-US" sz="1000" dirty="0" smtClean="0"/>
                        <a:t>You can create a new</a:t>
                      </a:r>
                      <a:r>
                        <a:rPr lang="en-US" sz="1000" baseline="0" dirty="0" smtClean="0"/>
                        <a:t> inspection by choosing a inspection request by clicking this link(You can find more information about this in the next slide)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aseline="0" dirty="0" smtClean="0"/>
                        <a:t>Inspection Manager, Manager, </a:t>
                      </a:r>
                      <a:r>
                        <a:rPr lang="en-US" sz="1000" dirty="0" smtClean="0"/>
                        <a:t>Data</a:t>
                      </a:r>
                      <a:r>
                        <a:rPr lang="en-US" sz="1000" baseline="0" dirty="0" smtClean="0"/>
                        <a:t> Entry Operator, </a:t>
                      </a:r>
                      <a:r>
                        <a:rPr lang="en-US" sz="1000" dirty="0" smtClean="0"/>
                        <a:t>Admin.</a:t>
                      </a:r>
                      <a:endParaRPr lang="en-US" sz="1000" dirty="0" smtClean="0"/>
                    </a:p>
                  </a:txBody>
                  <a:tcPr/>
                </a:tc>
              </a:tr>
              <a:tr h="382107">
                <a:tc vMerge="1">
                  <a:txBody>
                    <a:bodyPr/>
                    <a:lstStyle/>
                    <a:p>
                      <a:endParaRPr lang="en-US"/>
                    </a:p>
                  </a:txBody>
                  <a:tcPr/>
                </a:tc>
                <a:tc>
                  <a:txBody>
                    <a:bodyPr/>
                    <a:lstStyle/>
                    <a:p>
                      <a:r>
                        <a:rPr lang="en-US" sz="1000" dirty="0" smtClean="0"/>
                        <a:t>Details</a:t>
                      </a:r>
                      <a:endParaRPr lang="en-US" sz="1000" dirty="0"/>
                    </a:p>
                  </a:txBody>
                  <a:tcPr/>
                </a:tc>
                <a:tc>
                  <a:txBody>
                    <a:bodyPr/>
                    <a:lstStyle/>
                    <a:p>
                      <a:r>
                        <a:rPr lang="en-US" sz="1000" dirty="0" smtClean="0"/>
                        <a:t>You</a:t>
                      </a:r>
                      <a:r>
                        <a:rPr lang="en-US" sz="1000" baseline="0" dirty="0" smtClean="0"/>
                        <a:t> can view the details of the inspection by clicking this link.</a:t>
                      </a:r>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ea typeface="+mn-ea"/>
                          <a:cs typeface="+mn-cs"/>
                        </a:rPr>
                        <a:t>Inspection Manager, Manager, Data Entry Operator, Admin.</a:t>
                      </a:r>
                    </a:p>
                  </a:txBody>
                  <a:tcPr/>
                </a:tc>
              </a:tr>
              <a:tr h="382107">
                <a:tc vMerge="1">
                  <a:txBody>
                    <a:bodyPr/>
                    <a:lstStyle/>
                    <a:p>
                      <a:endParaRPr lang="en-US" sz="1200" dirty="0"/>
                    </a:p>
                  </a:txBody>
                  <a:tcPr/>
                </a:tc>
                <a:tc>
                  <a:txBody>
                    <a:bodyPr/>
                    <a:lstStyle/>
                    <a:p>
                      <a:r>
                        <a:rPr lang="en-US" sz="1000" dirty="0" smtClean="0"/>
                        <a:t>Modify</a:t>
                      </a:r>
                      <a:endParaRPr lang="en-US" sz="1000" dirty="0"/>
                    </a:p>
                  </a:txBody>
                  <a:tcPr/>
                </a:tc>
                <a:tc>
                  <a:txBody>
                    <a:bodyPr/>
                    <a:lstStyle/>
                    <a:p>
                      <a:r>
                        <a:rPr lang="en-US" sz="1000" dirty="0" smtClean="0"/>
                        <a:t>You</a:t>
                      </a:r>
                      <a:r>
                        <a:rPr lang="en-US" sz="1000" baseline="0" dirty="0" smtClean="0"/>
                        <a:t> can modify the Inspection details clicking the corresponding icon.</a:t>
                      </a:r>
                      <a:endParaRPr lang="en-US" sz="1000" dirty="0"/>
                    </a:p>
                  </a:txBody>
                  <a:tcPr/>
                </a:tc>
                <a:tc>
                  <a:txBody>
                    <a:bodyPr/>
                    <a:lstStyle/>
                    <a:p>
                      <a:r>
                        <a:rPr lang="en-US" sz="1000" dirty="0" smtClean="0"/>
                        <a:t>Inspection Manager, Admin</a:t>
                      </a:r>
                      <a:endParaRPr lang="en-US" sz="1000" dirty="0"/>
                    </a:p>
                  </a:txBody>
                  <a:tcPr/>
                </a:tc>
              </a:tr>
              <a:tr h="38210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a:t>
                      </a:r>
                      <a:r>
                        <a:rPr lang="en-US" sz="1000" baseline="0" dirty="0" smtClean="0"/>
                        <a:t> can delete the corresponding inspection information by using this link.</a:t>
                      </a:r>
                      <a:endParaRPr lang="en-US" sz="1000" dirty="0"/>
                    </a:p>
                  </a:txBody>
                  <a:tcPr/>
                </a:tc>
                <a:tc>
                  <a:txBody>
                    <a:bodyPr/>
                    <a:lstStyle/>
                    <a:p>
                      <a:r>
                        <a:rPr lang="en-US" sz="1000" dirty="0" smtClean="0"/>
                        <a:t>Admin</a:t>
                      </a:r>
                      <a:endParaRPr lang="en-US" sz="1000" dirty="0"/>
                    </a:p>
                  </a:txBody>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Inspection</a:t>
            </a:r>
            <a:endParaRPr lang="en-US" dirty="0"/>
          </a:p>
        </p:txBody>
      </p:sp>
      <p:pic>
        <p:nvPicPr>
          <p:cNvPr id="10242" name="Picture 2"/>
          <p:cNvPicPr>
            <a:picLocks noChangeAspect="1" noChangeArrowheads="1"/>
          </p:cNvPicPr>
          <p:nvPr/>
        </p:nvPicPr>
        <p:blipFill>
          <a:blip r:embed="rId2"/>
          <a:srcRect l="17570" t="9375" r="2782" b="28125"/>
          <a:stretch>
            <a:fillRect/>
          </a:stretch>
        </p:blipFill>
        <p:spPr bwMode="auto">
          <a:xfrm>
            <a:off x="0" y="990600"/>
            <a:ext cx="9144000" cy="31242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4343400"/>
          <a:ext cx="9144001" cy="2013942"/>
        </p:xfrm>
        <a:graphic>
          <a:graphicData uri="http://schemas.openxmlformats.org/drawingml/2006/table">
            <a:tbl>
              <a:tblPr firstRow="1" bandRow="1">
                <a:tableStyleId>{5C22544A-7EE6-4342-B048-85BDC9FD1C3A}</a:tableStyleId>
              </a:tblPr>
              <a:tblGrid>
                <a:gridCol w="1219200"/>
                <a:gridCol w="1143001"/>
                <a:gridCol w="4953000"/>
                <a:gridCol w="1828800"/>
              </a:tblGrid>
              <a:tr h="535758">
                <a:tc>
                  <a:txBody>
                    <a:bodyPr/>
                    <a:lstStyle/>
                    <a:p>
                      <a:r>
                        <a:rPr lang="en-US" sz="1200" dirty="0" smtClean="0"/>
                        <a:t>Create</a:t>
                      </a:r>
                      <a:r>
                        <a:rPr lang="en-US" sz="1200" baseline="0" dirty="0" smtClean="0"/>
                        <a:t> Inspection</a:t>
                      </a:r>
                      <a:endParaRPr lang="en-US" sz="1200" dirty="0"/>
                    </a:p>
                  </a:txBody>
                  <a:tcPr/>
                </a:tc>
                <a:tc gridSpan="3">
                  <a:txBody>
                    <a:bodyPr/>
                    <a:lstStyle/>
                    <a:p>
                      <a:r>
                        <a:rPr lang="en-US" sz="1200" dirty="0" smtClean="0"/>
                        <a:t>Once</a:t>
                      </a:r>
                      <a:r>
                        <a:rPr lang="en-US" sz="1200" baseline="0" dirty="0" smtClean="0"/>
                        <a:t> you click the create new inspection link you will be redirected to this page which consists of all the pending inspection requests.</a:t>
                      </a:r>
                      <a:endParaRPr lang="en-US" sz="1200" dirty="0"/>
                    </a:p>
                  </a:txBody>
                  <a:tcPr/>
                </a:tc>
                <a:tc hMerge="1">
                  <a:txBody>
                    <a:bodyPr/>
                    <a:lstStyle/>
                    <a:p>
                      <a:endParaRPr lang="en-US"/>
                    </a:p>
                  </a:txBody>
                  <a:tcPr/>
                </a:tc>
                <a:tc hMerge="1">
                  <a:txBody>
                    <a:bodyPr/>
                    <a:lstStyle/>
                    <a:p>
                      <a:endParaRPr lang="en-US"/>
                    </a:p>
                  </a:txBody>
                  <a:tcPr/>
                </a:tc>
              </a:tr>
              <a:tr h="303597">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77634">
                <a:tc vMerge="1">
                  <a:txBody>
                    <a:bodyPr/>
                    <a:lstStyle/>
                    <a:p>
                      <a:endParaRPr lang="en-US"/>
                    </a:p>
                  </a:txBody>
                  <a:tcPr/>
                </a:tc>
                <a:tc>
                  <a:txBody>
                    <a:bodyPr/>
                    <a:lstStyle/>
                    <a:p>
                      <a:r>
                        <a:rPr lang="en-US" sz="1000" dirty="0" smtClean="0"/>
                        <a:t>Request</a:t>
                      </a:r>
                      <a:r>
                        <a:rPr lang="en-US" sz="1000" baseline="0" dirty="0" smtClean="0"/>
                        <a:t> No</a:t>
                      </a:r>
                      <a:endParaRPr lang="en-US" sz="1000" dirty="0"/>
                    </a:p>
                  </a:txBody>
                  <a:tcPr/>
                </a:tc>
                <a:tc>
                  <a:txBody>
                    <a:bodyPr/>
                    <a:lstStyle/>
                    <a:p>
                      <a:r>
                        <a:rPr lang="en-US" sz="1000" dirty="0" smtClean="0"/>
                        <a:t>To</a:t>
                      </a:r>
                      <a:r>
                        <a:rPr lang="en-US" sz="1000" baseline="0" dirty="0" smtClean="0"/>
                        <a:t> create a new inspection for any inspection request you have to click the corresponding Request No(More details about creating new inspection will be shown in the next slide)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Inspection Manager, Admin</a:t>
                      </a:r>
                      <a:endParaRPr lang="en-US" sz="1000" dirty="0" smtClean="0"/>
                    </a:p>
                  </a:txBody>
                  <a:tcPr/>
                </a:tc>
              </a:tr>
              <a:tr h="382107">
                <a:tc vMerge="1">
                  <a:txBody>
                    <a:bodyPr/>
                    <a:lstStyle/>
                    <a:p>
                      <a:endParaRPr lang="en-US"/>
                    </a:p>
                  </a:txBody>
                  <a:tcPr/>
                </a:tc>
                <a:tc>
                  <a:txBody>
                    <a:bodyPr/>
                    <a:lstStyle/>
                    <a:p>
                      <a:r>
                        <a:rPr lang="en-US" sz="1000" dirty="0" smtClean="0"/>
                        <a:t>Details</a:t>
                      </a:r>
                      <a:endParaRPr lang="en-US" sz="1000" dirty="0"/>
                    </a:p>
                  </a:txBody>
                  <a:tcPr/>
                </a:tc>
                <a:tc>
                  <a:txBody>
                    <a:bodyPr/>
                    <a:lstStyle/>
                    <a:p>
                      <a:r>
                        <a:rPr lang="en-US" sz="1000" dirty="0" smtClean="0"/>
                        <a:t>Clicking this link</a:t>
                      </a:r>
                      <a:r>
                        <a:rPr lang="en-US" sz="1000" baseline="0" dirty="0" smtClean="0"/>
                        <a:t> will show all the details of the corresponding Inspection requests.</a:t>
                      </a:r>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ea typeface="+mn-ea"/>
                          <a:cs typeface="+mn-cs"/>
                        </a:rPr>
                        <a:t>Inspection Manager, Manager, Data Entry Operator, Admin.</a:t>
                      </a:r>
                    </a:p>
                  </a:txBody>
                  <a:tcPr/>
                </a:tc>
              </a:tr>
              <a:tr h="382107">
                <a:tc vMerge="1">
                  <a:txBody>
                    <a:bodyPr/>
                    <a:lstStyle/>
                    <a:p>
                      <a:endParaRPr lang="en-US" sz="1200" dirty="0"/>
                    </a:p>
                  </a:txBody>
                  <a:tcPr/>
                </a:tc>
                <a:tc>
                  <a:txBody>
                    <a:bodyPr/>
                    <a:lstStyle/>
                    <a:p>
                      <a:endParaRPr lang="en-US" dirty="0"/>
                    </a:p>
                  </a:txBody>
                  <a:tcPr/>
                </a:tc>
                <a:tc>
                  <a:txBody>
                    <a:bodyPr/>
                    <a:lstStyle/>
                    <a:p>
                      <a:endParaRPr lang="en-US" dirty="0"/>
                    </a:p>
                  </a:txBody>
                  <a:tcPr/>
                </a:tc>
                <a:tc>
                  <a:txBody>
                    <a:bodyPr/>
                    <a:lstStyle/>
                    <a:p>
                      <a:endParaRPr lang="en-US" dirty="0"/>
                    </a:p>
                  </a:txBody>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Inspection</a:t>
            </a:r>
            <a:endParaRPr lang="en-US" dirty="0"/>
          </a:p>
        </p:txBody>
      </p:sp>
      <p:pic>
        <p:nvPicPr>
          <p:cNvPr id="11266" name="Picture 2"/>
          <p:cNvPicPr>
            <a:picLocks noChangeAspect="1" noChangeArrowheads="1"/>
          </p:cNvPicPr>
          <p:nvPr/>
        </p:nvPicPr>
        <p:blipFill>
          <a:blip r:embed="rId2"/>
          <a:srcRect l="17570" t="8333" r="2782" b="6250"/>
          <a:stretch>
            <a:fillRect/>
          </a:stretch>
        </p:blipFill>
        <p:spPr bwMode="auto">
          <a:xfrm>
            <a:off x="0" y="990600"/>
            <a:ext cx="9144000" cy="33528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466298"/>
          <a:ext cx="9144001" cy="2239302"/>
        </p:xfrm>
        <a:graphic>
          <a:graphicData uri="http://schemas.openxmlformats.org/drawingml/2006/table">
            <a:tbl>
              <a:tblPr firstRow="1" bandRow="1">
                <a:tableStyleId>{5C22544A-7EE6-4342-B048-85BDC9FD1C3A}</a:tableStyleId>
              </a:tblPr>
              <a:tblGrid>
                <a:gridCol w="1447800"/>
                <a:gridCol w="2514600"/>
                <a:gridCol w="1752600"/>
                <a:gridCol w="3429001"/>
              </a:tblGrid>
              <a:tr h="351723">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428505">
                <a:tc>
                  <a:txBody>
                    <a:bodyPr/>
                    <a:lstStyle/>
                    <a:p>
                      <a:r>
                        <a:rPr lang="en-US" sz="1000" dirty="0" smtClean="0"/>
                        <a:t>Inspection</a:t>
                      </a:r>
                      <a:r>
                        <a:rPr lang="en-US" sz="1000" baseline="0" dirty="0" smtClean="0"/>
                        <a:t> Date</a:t>
                      </a:r>
                      <a:endParaRPr lang="en-US" sz="1000" dirty="0"/>
                    </a:p>
                  </a:txBody>
                  <a:tcPr/>
                </a:tc>
                <a:tc>
                  <a:txBody>
                    <a:bodyPr/>
                    <a:lstStyle/>
                    <a:p>
                      <a:r>
                        <a:rPr lang="en-US" sz="1000" dirty="0" smtClean="0"/>
                        <a:t>This</a:t>
                      </a:r>
                      <a:r>
                        <a:rPr lang="en-US" sz="1000" baseline="0" dirty="0" smtClean="0"/>
                        <a:t> shows the date on which the inspection is made.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Qty</a:t>
                      </a:r>
                      <a:r>
                        <a:rPr lang="en-US" sz="1000" baseline="0" dirty="0" smtClean="0"/>
                        <a:t> Passed</a:t>
                      </a:r>
                      <a:endParaRPr lang="en-US" sz="1000" dirty="0" smtClean="0"/>
                    </a:p>
                  </a:txBody>
                  <a:tcPr/>
                </a:tc>
                <a:tc>
                  <a:txBody>
                    <a:bodyPr/>
                    <a:lstStyle/>
                    <a:p>
                      <a:r>
                        <a:rPr lang="en-US" sz="1000" dirty="0" smtClean="0"/>
                        <a:t>This</a:t>
                      </a:r>
                      <a:r>
                        <a:rPr lang="en-US" sz="1000" baseline="0" dirty="0" smtClean="0"/>
                        <a:t> field is used to enter the total number of quantities passed for inspection.</a:t>
                      </a:r>
                      <a:endParaRPr lang="en-US" sz="1000" dirty="0"/>
                    </a:p>
                  </a:txBody>
                  <a:tcPr/>
                </a:tc>
              </a:tr>
              <a:tr h="530442">
                <a:tc>
                  <a:txBody>
                    <a:bodyPr/>
                    <a:lstStyle/>
                    <a:p>
                      <a:r>
                        <a:rPr lang="en-US" sz="1000" dirty="0" smtClean="0"/>
                        <a:t>Inspection</a:t>
                      </a:r>
                      <a:r>
                        <a:rPr lang="en-US" sz="1000" baseline="0" dirty="0" smtClean="0"/>
                        <a:t> No</a:t>
                      </a:r>
                      <a:endParaRPr lang="en-US" sz="1000" dirty="0"/>
                    </a:p>
                  </a:txBody>
                  <a:tcPr/>
                </a:tc>
                <a:tc>
                  <a:txBody>
                    <a:bodyPr/>
                    <a:lstStyle/>
                    <a:p>
                      <a:r>
                        <a:rPr lang="en-US" sz="1000" dirty="0" smtClean="0"/>
                        <a:t>This is the Unique number which is used to keep</a:t>
                      </a:r>
                      <a:r>
                        <a:rPr lang="en-US" sz="1000" baseline="0" dirty="0" smtClean="0"/>
                        <a:t> track of the inspections.</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Inspection</a:t>
                      </a:r>
                      <a:r>
                        <a:rPr lang="en-US" sz="1000" baseline="0" dirty="0" smtClean="0"/>
                        <a:t> Quality Attributes</a:t>
                      </a:r>
                      <a:endParaRPr lang="en-US" sz="1000" dirty="0" smtClean="0"/>
                    </a:p>
                  </a:txBody>
                  <a:tcPr/>
                </a:tc>
                <a:tc>
                  <a:txBody>
                    <a:bodyPr/>
                    <a:lstStyle/>
                    <a:p>
                      <a:r>
                        <a:rPr lang="en-US" sz="1000" dirty="0" smtClean="0"/>
                        <a:t>This</a:t>
                      </a:r>
                      <a:r>
                        <a:rPr lang="en-US" sz="1000" baseline="0" dirty="0" smtClean="0"/>
                        <a:t> category consists of all the quality attributes of the particular product type. You can enter the values for the corresponding quality attribute with in the rating scale of 1-5.</a:t>
                      </a:r>
                      <a:endParaRPr lang="en-US" sz="1000" dirty="0"/>
                    </a:p>
                  </a:txBody>
                  <a:tcPr/>
                </a:tc>
              </a:tr>
              <a:tr h="428505">
                <a:tc>
                  <a:txBody>
                    <a:bodyPr/>
                    <a:lstStyle/>
                    <a:p>
                      <a:r>
                        <a:rPr lang="en-US" sz="1000" dirty="0" smtClean="0"/>
                        <a:t>Remark</a:t>
                      </a:r>
                      <a:endParaRPr lang="en-US" sz="1000" dirty="0"/>
                    </a:p>
                  </a:txBody>
                  <a:tcPr/>
                </a:tc>
                <a:tc>
                  <a:txBody>
                    <a:bodyPr/>
                    <a:lstStyle/>
                    <a:p>
                      <a:r>
                        <a:rPr lang="en-US" sz="1000" dirty="0" smtClean="0"/>
                        <a:t>You</a:t>
                      </a:r>
                      <a:r>
                        <a:rPr lang="en-US" sz="1000" baseline="0" dirty="0" smtClean="0"/>
                        <a:t> can specify the remarks if there are any.</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000" dirty="0" smtClean="0"/>
                    </a:p>
                  </a:txBody>
                  <a:tcPr/>
                </a:tc>
                <a:tc>
                  <a:txBody>
                    <a:bodyPr/>
                    <a:lstStyle/>
                    <a:p>
                      <a:endParaRPr lang="en-US" sz="1000" dirty="0"/>
                    </a:p>
                  </a:txBody>
                  <a:tcPr/>
                </a:tc>
              </a:tr>
              <a:tr h="48192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Qty</a:t>
                      </a:r>
                      <a:r>
                        <a:rPr lang="en-US" sz="1000" baseline="0" dirty="0" smtClean="0"/>
                        <a:t> Checked</a:t>
                      </a:r>
                      <a:endParaRPr lang="en-US" sz="1000" dirty="0" smtClean="0"/>
                    </a:p>
                  </a:txBody>
                  <a:tcPr/>
                </a:tc>
                <a:tc>
                  <a:txBody>
                    <a:bodyPr/>
                    <a:lstStyle/>
                    <a:p>
                      <a:r>
                        <a:rPr lang="en-US" sz="1000" dirty="0" smtClean="0"/>
                        <a:t>This</a:t>
                      </a:r>
                      <a:r>
                        <a:rPr lang="en-US" sz="1000" baseline="0" dirty="0" smtClean="0"/>
                        <a:t> field is used to enter the number of pieces checked for inspection.</a:t>
                      </a:r>
                      <a:endParaRPr lang="en-US" sz="1000" dirty="0"/>
                    </a:p>
                  </a:txBody>
                  <a:tcPr/>
                </a:tc>
                <a:tc>
                  <a:txBody>
                    <a:bodyPr/>
                    <a:lstStyle/>
                    <a:p>
                      <a:endParaRPr lang="en-US" sz="1000" dirty="0"/>
                    </a:p>
                  </a:txBody>
                  <a:tcPr/>
                </a:tc>
                <a:tc>
                  <a:txBody>
                    <a:bodyPr/>
                    <a:lstStyle/>
                    <a:p>
                      <a:endParaRPr lang="en-US" sz="1000" dirty="0"/>
                    </a:p>
                  </a:txBody>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Purchase Order Summary Report</a:t>
            </a:r>
            <a:endParaRPr lang="en-US" dirty="0"/>
          </a:p>
        </p:txBody>
      </p:sp>
      <p:pic>
        <p:nvPicPr>
          <p:cNvPr id="12290" name="Picture 2"/>
          <p:cNvPicPr>
            <a:picLocks noChangeAspect="1" noChangeArrowheads="1"/>
          </p:cNvPicPr>
          <p:nvPr/>
        </p:nvPicPr>
        <p:blipFill>
          <a:blip r:embed="rId2"/>
          <a:srcRect t="17708" r="2782" b="19792"/>
          <a:stretch>
            <a:fillRect/>
          </a:stretch>
        </p:blipFill>
        <p:spPr bwMode="auto">
          <a:xfrm>
            <a:off x="0" y="990600"/>
            <a:ext cx="9144000" cy="35814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572000"/>
          <a:ext cx="9144001" cy="2240280"/>
        </p:xfrm>
        <a:graphic>
          <a:graphicData uri="http://schemas.openxmlformats.org/drawingml/2006/table">
            <a:tbl>
              <a:tblPr firstRow="1" bandRow="1">
                <a:tableStyleId>{5C22544A-7EE6-4342-B048-85BDC9FD1C3A}</a:tableStyleId>
              </a:tblPr>
              <a:tblGrid>
                <a:gridCol w="1447800"/>
                <a:gridCol w="2514600"/>
                <a:gridCol w="1752600"/>
                <a:gridCol w="3429001"/>
              </a:tblGrid>
              <a:tr h="247436">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378430">
                <a:tc>
                  <a:txBody>
                    <a:bodyPr/>
                    <a:lstStyle/>
                    <a:p>
                      <a:r>
                        <a:rPr lang="en-US" sz="1000" dirty="0" smtClean="0"/>
                        <a:t>Report  Type</a:t>
                      </a:r>
                      <a:endParaRPr lang="en-US" sz="1000" dirty="0"/>
                    </a:p>
                  </a:txBody>
                  <a:tcPr/>
                </a:tc>
                <a:tc>
                  <a:txBody>
                    <a:bodyPr/>
                    <a:lstStyle/>
                    <a:p>
                      <a:r>
                        <a:rPr lang="en-US" sz="1000" dirty="0" smtClean="0"/>
                        <a:t>You</a:t>
                      </a:r>
                      <a:r>
                        <a:rPr lang="en-US" sz="1000" baseline="0" dirty="0" smtClean="0"/>
                        <a:t> can choose the type of the report using this field</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r>
                        <a:rPr lang="en-US" sz="1000" baseline="0" dirty="0" smtClean="0"/>
                        <a:t> Group</a:t>
                      </a:r>
                      <a:endParaRPr lang="en-US" sz="1000" dirty="0" smtClean="0"/>
                    </a:p>
                  </a:txBody>
                  <a:tcPr/>
                </a:tc>
                <a:tc>
                  <a:txBody>
                    <a:bodyPr/>
                    <a:lstStyle/>
                    <a:p>
                      <a:r>
                        <a:rPr lang="en-US" sz="1000" dirty="0" smtClean="0"/>
                        <a:t>This</a:t>
                      </a:r>
                      <a:r>
                        <a:rPr lang="en-US" sz="1000" baseline="0" dirty="0" smtClean="0"/>
                        <a:t> field specifies the Product Group information for which you want to generate a report.</a:t>
                      </a:r>
                      <a:endParaRPr lang="en-US" sz="1000" dirty="0"/>
                    </a:p>
                  </a:txBody>
                  <a:tcPr/>
                </a:tc>
              </a:tr>
              <a:tr h="378430">
                <a:tc>
                  <a:txBody>
                    <a:bodyPr/>
                    <a:lstStyle/>
                    <a:p>
                      <a:r>
                        <a:rPr lang="en-US" sz="1000" dirty="0" smtClean="0"/>
                        <a:t>Order</a:t>
                      </a:r>
                      <a:r>
                        <a:rPr lang="en-US" sz="1000" baseline="0" dirty="0" smtClean="0"/>
                        <a:t> Date From</a:t>
                      </a:r>
                      <a:endParaRPr lang="en-US" sz="1000" dirty="0"/>
                    </a:p>
                  </a:txBody>
                  <a:tcPr/>
                </a:tc>
                <a:tc>
                  <a:txBody>
                    <a:bodyPr/>
                    <a:lstStyle/>
                    <a:p>
                      <a:r>
                        <a:rPr lang="en-US" sz="1000" dirty="0" smtClean="0"/>
                        <a:t>This</a:t>
                      </a:r>
                      <a:r>
                        <a:rPr lang="en-US" sz="1000" baseline="0" dirty="0" smtClean="0"/>
                        <a:t> field specifies the date from which you want to generate the report.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r>
                        <a:rPr lang="en-US" sz="1000" baseline="0" dirty="0" smtClean="0"/>
                        <a:t> Type</a:t>
                      </a:r>
                      <a:endParaRPr lang="en-US" sz="1000" dirty="0" smtClean="0"/>
                    </a:p>
                  </a:txBody>
                  <a:tcPr/>
                </a:tc>
                <a:tc>
                  <a:txBody>
                    <a:bodyPr/>
                    <a:lstStyle/>
                    <a:p>
                      <a:r>
                        <a:rPr lang="en-US" sz="1000" dirty="0" smtClean="0"/>
                        <a:t>This field specifies the product type for which you</a:t>
                      </a:r>
                      <a:r>
                        <a:rPr lang="en-US" sz="1000" baseline="0" dirty="0" smtClean="0"/>
                        <a:t> want to generate a report.</a:t>
                      </a:r>
                      <a:endParaRPr lang="en-US" sz="1000" dirty="0"/>
                    </a:p>
                  </a:txBody>
                  <a:tcPr/>
                </a:tc>
              </a:tr>
              <a:tr h="378430">
                <a:tc>
                  <a:txBody>
                    <a:bodyPr/>
                    <a:lstStyle/>
                    <a:p>
                      <a:r>
                        <a:rPr lang="en-US" sz="1000" dirty="0" smtClean="0"/>
                        <a:t>Order</a:t>
                      </a:r>
                      <a:r>
                        <a:rPr lang="en-US" sz="1000" baseline="0" dirty="0" smtClean="0"/>
                        <a:t> Date To</a:t>
                      </a:r>
                      <a:endParaRPr lang="en-US" sz="1000" dirty="0"/>
                    </a:p>
                  </a:txBody>
                  <a:tcPr/>
                </a:tc>
                <a:tc>
                  <a:txBody>
                    <a:bodyPr/>
                    <a:lstStyle/>
                    <a:p>
                      <a:r>
                        <a:rPr lang="en-US" sz="1000" dirty="0" smtClean="0"/>
                        <a:t>This</a:t>
                      </a:r>
                      <a:r>
                        <a:rPr lang="en-US" sz="1000" baseline="0" dirty="0" smtClean="0"/>
                        <a:t> field specifies the date to which you want to generate the report.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 Collection</a:t>
                      </a:r>
                      <a:endParaRPr lang="en-US" sz="1000" dirty="0" smtClean="0"/>
                    </a:p>
                  </a:txBody>
                  <a:tcPr/>
                </a:tc>
                <a:tc>
                  <a:txBody>
                    <a:bodyPr/>
                    <a:lstStyle/>
                    <a:p>
                      <a:r>
                        <a:rPr lang="en-US" sz="1000" dirty="0" smtClean="0"/>
                        <a:t>This field specifies</a:t>
                      </a:r>
                      <a:r>
                        <a:rPr lang="en-US" sz="1000" baseline="0" dirty="0" smtClean="0"/>
                        <a:t> the product collection information for which you want to generate a report</a:t>
                      </a:r>
                      <a:endParaRPr lang="en-US" sz="1000" dirty="0"/>
                    </a:p>
                  </a:txBody>
                  <a:tcPr/>
                </a:tc>
              </a:tr>
              <a:tr h="33733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Supplier</a:t>
                      </a:r>
                      <a:endParaRPr lang="en-US" sz="1000" dirty="0" smtClean="0"/>
                    </a:p>
                  </a:txBody>
                  <a:tcPr/>
                </a:tc>
                <a:tc>
                  <a:txBody>
                    <a:bodyPr/>
                    <a:lstStyle/>
                    <a:p>
                      <a:r>
                        <a:rPr lang="en-US" sz="1000" dirty="0" smtClean="0"/>
                        <a:t>This</a:t>
                      </a:r>
                      <a:r>
                        <a:rPr lang="en-US" sz="1000" baseline="0" dirty="0" smtClean="0"/>
                        <a:t> field specifies the supplier name</a:t>
                      </a:r>
                      <a:endParaRPr lang="en-US" sz="1000" dirty="0"/>
                    </a:p>
                  </a:txBody>
                  <a:tcPr/>
                </a:tc>
                <a:tc>
                  <a:txBody>
                    <a:bodyPr/>
                    <a:lstStyle/>
                    <a:p>
                      <a:r>
                        <a:rPr lang="en-US" sz="1000" dirty="0" smtClean="0"/>
                        <a:t>Product Construction</a:t>
                      </a:r>
                      <a:endParaRPr lang="en-US" sz="1000" dirty="0"/>
                    </a:p>
                  </a:txBody>
                  <a:tcPr/>
                </a:tc>
                <a:tc>
                  <a:txBody>
                    <a:bodyPr/>
                    <a:lstStyle/>
                    <a:p>
                      <a:r>
                        <a:rPr lang="en-US" sz="1000" dirty="0" smtClean="0"/>
                        <a:t>This field shows the product construction</a:t>
                      </a:r>
                      <a:r>
                        <a:rPr lang="en-US" sz="1000" baseline="0" dirty="0" smtClean="0"/>
                        <a:t> information for which you want to generate a report.</a:t>
                      </a:r>
                      <a:endParaRPr lang="en-US" sz="1000" dirty="0"/>
                    </a:p>
                  </a:txBody>
                  <a:tcPr/>
                </a:tc>
              </a:tr>
              <a:tr h="33733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endParaRPr lang="en-US" sz="1000" dirty="0" smtClean="0"/>
                    </a:p>
                  </a:txBody>
                  <a:tcPr/>
                </a:tc>
                <a:tc>
                  <a:txBody>
                    <a:bodyPr/>
                    <a:lstStyle/>
                    <a:p>
                      <a:r>
                        <a:rPr lang="en-US" sz="1000" dirty="0" smtClean="0"/>
                        <a:t>This</a:t>
                      </a:r>
                      <a:r>
                        <a:rPr lang="en-US" sz="1000" baseline="0" dirty="0" smtClean="0"/>
                        <a:t> field specifies the product for which you want to generate a report.</a:t>
                      </a:r>
                      <a:endParaRPr lang="en-US" sz="1000" dirty="0"/>
                    </a:p>
                  </a:txBody>
                  <a:tcPr/>
                </a:tc>
                <a:tc>
                  <a:txBody>
                    <a:bodyPr/>
                    <a:lstStyle/>
                    <a:p>
                      <a:endParaRPr lang="en-US" sz="1000" dirty="0"/>
                    </a:p>
                  </a:txBody>
                  <a:tcPr/>
                </a:tc>
                <a:tc>
                  <a:txBody>
                    <a:bodyPr/>
                    <a:lstStyle/>
                    <a:p>
                      <a:endParaRPr lang="en-US" sz="1000" dirty="0"/>
                    </a:p>
                  </a:txBody>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Purchase Order Status Report</a:t>
            </a:r>
            <a:endParaRPr lang="en-US" dirty="0"/>
          </a:p>
        </p:txBody>
      </p:sp>
      <p:pic>
        <p:nvPicPr>
          <p:cNvPr id="13314" name="Picture 2"/>
          <p:cNvPicPr>
            <a:picLocks noChangeAspect="1" noChangeArrowheads="1"/>
          </p:cNvPicPr>
          <p:nvPr/>
        </p:nvPicPr>
        <p:blipFill>
          <a:blip r:embed="rId2"/>
          <a:srcRect t="16667" r="2196" b="12500"/>
          <a:stretch>
            <a:fillRect/>
          </a:stretch>
        </p:blipFill>
        <p:spPr bwMode="auto">
          <a:xfrm>
            <a:off x="0" y="1219200"/>
            <a:ext cx="9144000" cy="30480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288952"/>
          <a:ext cx="9144001" cy="2416648"/>
        </p:xfrm>
        <a:graphic>
          <a:graphicData uri="http://schemas.openxmlformats.org/drawingml/2006/table">
            <a:tbl>
              <a:tblPr firstRow="1" bandRow="1">
                <a:tableStyleId>{5C22544A-7EE6-4342-B048-85BDC9FD1C3A}</a:tableStyleId>
              </a:tblPr>
              <a:tblGrid>
                <a:gridCol w="1447800"/>
                <a:gridCol w="2514600"/>
                <a:gridCol w="1752600"/>
                <a:gridCol w="3429001"/>
              </a:tblGrid>
              <a:tr h="290641">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444509">
                <a:tc>
                  <a:txBody>
                    <a:bodyPr/>
                    <a:lstStyle/>
                    <a:p>
                      <a:r>
                        <a:rPr lang="en-US" sz="1000" dirty="0" smtClean="0"/>
                        <a:t>Order</a:t>
                      </a:r>
                      <a:r>
                        <a:rPr lang="en-US" sz="1000" baseline="0" dirty="0" smtClean="0"/>
                        <a:t> Date From</a:t>
                      </a:r>
                      <a:endParaRPr lang="en-US" sz="1000" dirty="0"/>
                    </a:p>
                  </a:txBody>
                  <a:tcPr/>
                </a:tc>
                <a:tc>
                  <a:txBody>
                    <a:bodyPr/>
                    <a:lstStyle/>
                    <a:p>
                      <a:r>
                        <a:rPr lang="en-US" sz="1000" dirty="0" smtClean="0"/>
                        <a:t>This</a:t>
                      </a:r>
                      <a:r>
                        <a:rPr lang="en-US" sz="1000" baseline="0" dirty="0" smtClean="0"/>
                        <a:t> field specifies the date from which you want to generate the report.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a:t>
                      </a:r>
                      <a:r>
                        <a:rPr lang="en-US" sz="1000" baseline="0" dirty="0" smtClean="0"/>
                        <a:t> field specifies the product for which you want to generate a report.</a:t>
                      </a:r>
                      <a:endParaRPr lang="en-US" sz="1000" dirty="0" smtClean="0"/>
                    </a:p>
                  </a:txBody>
                  <a:tcPr/>
                </a:tc>
              </a:tr>
              <a:tr h="44450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Order</a:t>
                      </a:r>
                      <a:r>
                        <a:rPr lang="en-US" sz="1000" baseline="0" dirty="0" smtClean="0"/>
                        <a:t> Date To</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a:t>
                      </a:r>
                      <a:r>
                        <a:rPr lang="en-US" sz="1000" baseline="0" dirty="0" smtClean="0"/>
                        <a:t> field specifies the date to which you want to generate the report.</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r>
                        <a:rPr lang="en-US" sz="1000" baseline="0" dirty="0" smtClean="0"/>
                        <a:t> Group</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a:t>
                      </a:r>
                      <a:r>
                        <a:rPr lang="en-US" sz="1000" baseline="0" dirty="0" smtClean="0"/>
                        <a:t> field specifies the Product Group information for which you want to generate a report.</a:t>
                      </a:r>
                      <a:endParaRPr lang="en-US" sz="1000" dirty="0" smtClean="0"/>
                    </a:p>
                  </a:txBody>
                  <a:tcPr/>
                </a:tc>
              </a:tr>
              <a:tr h="444509">
                <a:tc>
                  <a:txBody>
                    <a:bodyPr/>
                    <a:lstStyle/>
                    <a:p>
                      <a:r>
                        <a:rPr lang="en-US" sz="1000" dirty="0" smtClean="0"/>
                        <a:t>Status On Date</a:t>
                      </a:r>
                      <a:endParaRPr lang="en-US" sz="1000" dirty="0"/>
                    </a:p>
                  </a:txBody>
                  <a:tcPr/>
                </a:tc>
                <a:tc>
                  <a:txBody>
                    <a:bodyPr/>
                    <a:lstStyle/>
                    <a:p>
                      <a:r>
                        <a:rPr lang="en-US" sz="1000" dirty="0" smtClean="0"/>
                        <a:t>This</a:t>
                      </a:r>
                      <a:r>
                        <a:rPr lang="en-US" sz="1000" baseline="0" dirty="0" smtClean="0"/>
                        <a:t> specifies the date on which you want to know the status of the product.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r>
                        <a:rPr lang="en-US" sz="1000" baseline="0" dirty="0" smtClean="0"/>
                        <a:t> Type</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field specifies the product type for which you</a:t>
                      </a:r>
                      <a:r>
                        <a:rPr lang="en-US" sz="1000" baseline="0" dirty="0" smtClean="0"/>
                        <a:t> want to generate a report.</a:t>
                      </a:r>
                      <a:endParaRPr lang="en-US" sz="1000" dirty="0" smtClean="0"/>
                    </a:p>
                  </a:txBody>
                  <a:tcPr/>
                </a:tc>
              </a:tr>
              <a:tr h="36443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Report</a:t>
                      </a:r>
                      <a:r>
                        <a:rPr lang="en-US" sz="1000" baseline="0" dirty="0" smtClean="0"/>
                        <a:t> Type</a:t>
                      </a:r>
                      <a:endParaRPr lang="en-US" sz="1000" dirty="0" smtClean="0"/>
                    </a:p>
                  </a:txBody>
                  <a:tcPr/>
                </a:tc>
                <a:tc>
                  <a:txBody>
                    <a:bodyPr/>
                    <a:lstStyle/>
                    <a:p>
                      <a:r>
                        <a:rPr lang="en-US" sz="1000" dirty="0" smtClean="0"/>
                        <a:t>This</a:t>
                      </a:r>
                      <a:r>
                        <a:rPr lang="en-US" sz="1000" baseline="0" dirty="0" smtClean="0"/>
                        <a:t> specifies the type of the report you would like to generate.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 Collection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field specifies</a:t>
                      </a:r>
                      <a:r>
                        <a:rPr lang="en-US" sz="1000" baseline="0" dirty="0" smtClean="0"/>
                        <a:t> the product collection information for which you want to generate a report</a:t>
                      </a:r>
                      <a:endParaRPr lang="en-US" sz="1000" dirty="0" smtClean="0"/>
                    </a:p>
                  </a:txBody>
                  <a:tcPr/>
                </a:tc>
              </a:tr>
              <a:tr h="29739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Supplier</a:t>
                      </a:r>
                      <a:endParaRPr lang="en-US" sz="1000" dirty="0" smtClean="0"/>
                    </a:p>
                  </a:txBody>
                  <a:tcPr/>
                </a:tc>
                <a:tc>
                  <a:txBody>
                    <a:bodyPr/>
                    <a:lstStyle/>
                    <a:p>
                      <a:r>
                        <a:rPr lang="en-US" sz="1000" dirty="0" smtClean="0"/>
                        <a:t>This field</a:t>
                      </a:r>
                      <a:r>
                        <a:rPr lang="en-US" sz="1000" baseline="0" dirty="0" smtClean="0"/>
                        <a:t> allows you to select the supplier name.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 Construction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field shows the product construction</a:t>
                      </a:r>
                      <a:r>
                        <a:rPr lang="en-US" sz="1000" baseline="0" dirty="0" smtClean="0"/>
                        <a:t> information for which you want to generate a report.</a:t>
                      </a:r>
                      <a:endParaRPr lang="en-US" sz="1000" dirty="0" smtClean="0"/>
                    </a:p>
                  </a:txBody>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Purchase Order Balance Reports</a:t>
            </a:r>
            <a:endParaRPr lang="en-US" dirty="0"/>
          </a:p>
        </p:txBody>
      </p:sp>
      <p:pic>
        <p:nvPicPr>
          <p:cNvPr id="14338" name="Picture 2"/>
          <p:cNvPicPr>
            <a:picLocks noChangeAspect="1" noChangeArrowheads="1"/>
          </p:cNvPicPr>
          <p:nvPr/>
        </p:nvPicPr>
        <p:blipFill>
          <a:blip r:embed="rId2"/>
          <a:srcRect t="17708" r="2782" b="12500"/>
          <a:stretch>
            <a:fillRect/>
          </a:stretch>
        </p:blipFill>
        <p:spPr bwMode="auto">
          <a:xfrm>
            <a:off x="0" y="990600"/>
            <a:ext cx="9144000" cy="29718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114801"/>
          <a:ext cx="9144001" cy="2668763"/>
        </p:xfrm>
        <a:graphic>
          <a:graphicData uri="http://schemas.openxmlformats.org/drawingml/2006/table">
            <a:tbl>
              <a:tblPr firstRow="1" bandRow="1">
                <a:tableStyleId>{5C22544A-7EE6-4342-B048-85BDC9FD1C3A}</a:tableStyleId>
              </a:tblPr>
              <a:tblGrid>
                <a:gridCol w="1447800"/>
                <a:gridCol w="2514600"/>
                <a:gridCol w="1752600"/>
                <a:gridCol w="3429001"/>
              </a:tblGrid>
              <a:tr h="264851">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405064">
                <a:tc>
                  <a:txBody>
                    <a:bodyPr/>
                    <a:lstStyle/>
                    <a:p>
                      <a:r>
                        <a:rPr lang="en-US" sz="1000" dirty="0" smtClean="0"/>
                        <a:t>Order</a:t>
                      </a:r>
                      <a:r>
                        <a:rPr lang="en-US" sz="1000" baseline="0" dirty="0" smtClean="0"/>
                        <a:t> Date From</a:t>
                      </a:r>
                      <a:endParaRPr lang="en-US" sz="1000" dirty="0"/>
                    </a:p>
                  </a:txBody>
                  <a:tcPr/>
                </a:tc>
                <a:tc>
                  <a:txBody>
                    <a:bodyPr/>
                    <a:lstStyle/>
                    <a:p>
                      <a:r>
                        <a:rPr lang="en-US" sz="1000" dirty="0" smtClean="0"/>
                        <a:t>This</a:t>
                      </a:r>
                      <a:r>
                        <a:rPr lang="en-US" sz="1000" baseline="0" dirty="0" smtClean="0"/>
                        <a:t> field specifies the date from which you want to generate the report.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a:t>
                      </a:r>
                      <a:r>
                        <a:rPr lang="en-US" sz="1000" baseline="0" dirty="0" smtClean="0"/>
                        <a:t> field specifies the product for which you want to generate a report.</a:t>
                      </a:r>
                      <a:endParaRPr lang="en-US" sz="1000" dirty="0" smtClean="0"/>
                    </a:p>
                  </a:txBody>
                  <a:tcPr/>
                </a:tc>
              </a:tr>
              <a:tr h="40506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Order</a:t>
                      </a:r>
                      <a:r>
                        <a:rPr lang="en-US" sz="1000" baseline="0" dirty="0" smtClean="0"/>
                        <a:t> Date To</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a:t>
                      </a:r>
                      <a:r>
                        <a:rPr lang="en-US" sz="1000" baseline="0" dirty="0" smtClean="0"/>
                        <a:t> field specifies the date to which you want to generate the report.</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r>
                        <a:rPr lang="en-US" sz="1000" baseline="0" dirty="0" smtClean="0"/>
                        <a:t> Group</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a:t>
                      </a:r>
                      <a:r>
                        <a:rPr lang="en-US" sz="1000" baseline="0" dirty="0" smtClean="0"/>
                        <a:t> field specifies the Product Group information for which you want to generate a report.</a:t>
                      </a:r>
                      <a:endParaRPr lang="en-US" sz="1000" dirty="0" smtClean="0"/>
                    </a:p>
                  </a:txBody>
                  <a:tcPr/>
                </a:tc>
              </a:tr>
              <a:tr h="405064">
                <a:tc>
                  <a:txBody>
                    <a:bodyPr/>
                    <a:lstStyle/>
                    <a:p>
                      <a:r>
                        <a:rPr lang="en-US" sz="1000" dirty="0" smtClean="0"/>
                        <a:t>Status On Date</a:t>
                      </a:r>
                      <a:endParaRPr lang="en-US" sz="1000" dirty="0"/>
                    </a:p>
                  </a:txBody>
                  <a:tcPr/>
                </a:tc>
                <a:tc>
                  <a:txBody>
                    <a:bodyPr/>
                    <a:lstStyle/>
                    <a:p>
                      <a:r>
                        <a:rPr lang="en-US" sz="1000" dirty="0" smtClean="0"/>
                        <a:t>This</a:t>
                      </a:r>
                      <a:r>
                        <a:rPr lang="en-US" sz="1000" baseline="0" dirty="0" smtClean="0"/>
                        <a:t> specifies the date on which you want to know the status of the product.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r>
                        <a:rPr lang="en-US" sz="1000" baseline="0" dirty="0" smtClean="0"/>
                        <a:t> Type</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field specifies the product type for which you</a:t>
                      </a:r>
                      <a:r>
                        <a:rPr lang="en-US" sz="1000" baseline="0" dirty="0" smtClean="0"/>
                        <a:t> want to generate a report.</a:t>
                      </a:r>
                      <a:endParaRPr lang="en-US" sz="1000" dirty="0" smtClean="0"/>
                    </a:p>
                  </a:txBody>
                  <a:tcPr/>
                </a:tc>
              </a:tr>
              <a:tr h="37025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Report</a:t>
                      </a:r>
                      <a:r>
                        <a:rPr lang="en-US" sz="1000" baseline="0" dirty="0" smtClean="0"/>
                        <a:t> Type</a:t>
                      </a:r>
                      <a:endParaRPr lang="en-US" sz="1000" dirty="0" smtClean="0"/>
                    </a:p>
                  </a:txBody>
                  <a:tcPr/>
                </a:tc>
                <a:tc>
                  <a:txBody>
                    <a:bodyPr/>
                    <a:lstStyle/>
                    <a:p>
                      <a:r>
                        <a:rPr lang="en-US" sz="1000" dirty="0" smtClean="0"/>
                        <a:t>This</a:t>
                      </a:r>
                      <a:r>
                        <a:rPr lang="en-US" sz="1000" baseline="0" dirty="0" smtClean="0"/>
                        <a:t> specifies the type of the report you would like to generate.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 Collection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field specifies</a:t>
                      </a:r>
                      <a:r>
                        <a:rPr lang="en-US" sz="1000" baseline="0" dirty="0" smtClean="0"/>
                        <a:t> the product collection information for which you want to generate a report</a:t>
                      </a:r>
                      <a:endParaRPr lang="en-US" sz="1000" dirty="0" smtClean="0"/>
                    </a:p>
                  </a:txBody>
                  <a:tcPr/>
                </a:tc>
              </a:tr>
              <a:tr h="37025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Filter On Date</a:t>
                      </a:r>
                      <a:endParaRPr lang="en-US" sz="1000" dirty="0" smtClean="0"/>
                    </a:p>
                  </a:txBody>
                  <a:tcPr/>
                </a:tc>
                <a:tc>
                  <a:txBody>
                    <a:bodyPr/>
                    <a:lstStyle/>
                    <a:p>
                      <a:r>
                        <a:rPr lang="en-US" sz="1000" dirty="0" smtClean="0"/>
                        <a:t>This</a:t>
                      </a:r>
                      <a:r>
                        <a:rPr lang="en-US" sz="1000" baseline="0" dirty="0" smtClean="0"/>
                        <a:t> field allows you to select based on the order date or ship date.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 Construction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field shows the product construction</a:t>
                      </a:r>
                      <a:r>
                        <a:rPr lang="en-US" sz="1000" baseline="0" dirty="0" smtClean="0"/>
                        <a:t> information for which you want to generate a report.</a:t>
                      </a:r>
                      <a:endParaRPr lang="en-US" sz="1000" dirty="0" smtClean="0"/>
                    </a:p>
                  </a:txBody>
                  <a:tcPr/>
                </a:tc>
              </a:tr>
              <a:tr h="37025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Supplier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field</a:t>
                      </a:r>
                      <a:r>
                        <a:rPr lang="en-US" sz="1000" baseline="0" dirty="0" smtClean="0"/>
                        <a:t> allows you to select the supplier name.</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000" dirty="0" smtClean="0"/>
                    </a:p>
                  </a:txBody>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Purchase Invoice Summary</a:t>
            </a:r>
            <a:endParaRPr lang="en-US" dirty="0"/>
          </a:p>
        </p:txBody>
      </p:sp>
      <p:pic>
        <p:nvPicPr>
          <p:cNvPr id="15362" name="Picture 2"/>
          <p:cNvPicPr>
            <a:picLocks noChangeAspect="1" noChangeArrowheads="1"/>
          </p:cNvPicPr>
          <p:nvPr/>
        </p:nvPicPr>
        <p:blipFill>
          <a:blip r:embed="rId2"/>
          <a:srcRect t="17708" r="2424" b="18750"/>
          <a:stretch>
            <a:fillRect/>
          </a:stretch>
        </p:blipFill>
        <p:spPr bwMode="auto">
          <a:xfrm>
            <a:off x="0" y="990600"/>
            <a:ext cx="9144000" cy="31242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160520"/>
          <a:ext cx="9144001" cy="2240280"/>
        </p:xfrm>
        <a:graphic>
          <a:graphicData uri="http://schemas.openxmlformats.org/drawingml/2006/table">
            <a:tbl>
              <a:tblPr firstRow="1" bandRow="1">
                <a:tableStyleId>{5C22544A-7EE6-4342-B048-85BDC9FD1C3A}</a:tableStyleId>
              </a:tblPr>
              <a:tblGrid>
                <a:gridCol w="1143000"/>
                <a:gridCol w="2819400"/>
                <a:gridCol w="1752600"/>
                <a:gridCol w="3429001"/>
              </a:tblGrid>
              <a:tr h="247417">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378403">
                <a:tc>
                  <a:txBody>
                    <a:bodyPr/>
                    <a:lstStyle/>
                    <a:p>
                      <a:r>
                        <a:rPr lang="en-US" sz="1000" dirty="0" smtClean="0"/>
                        <a:t>Report Type</a:t>
                      </a:r>
                      <a:endParaRPr lang="en-US" sz="1000" dirty="0"/>
                    </a:p>
                  </a:txBody>
                  <a:tcPr/>
                </a:tc>
                <a:tc>
                  <a:txBody>
                    <a:bodyPr/>
                    <a:lstStyle/>
                    <a:p>
                      <a:r>
                        <a:rPr lang="en-US" sz="1000" dirty="0" smtClean="0"/>
                        <a:t>This field allows you to specify</a:t>
                      </a:r>
                      <a:r>
                        <a:rPr lang="en-US" sz="1000" baseline="0" dirty="0" smtClean="0"/>
                        <a:t> the type of the report you would like to generate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a:t>
                      </a:r>
                      <a:r>
                        <a:rPr lang="en-US" sz="1000" baseline="0" dirty="0" smtClean="0"/>
                        <a:t> field specifies the product for which you want to generate a report.</a:t>
                      </a:r>
                      <a:endParaRPr lang="en-US" sz="1000" dirty="0" smtClean="0"/>
                    </a:p>
                  </a:txBody>
                  <a:tcPr/>
                </a:tc>
              </a:tr>
              <a:tr h="37840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Invoice Date From</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specifies the date</a:t>
                      </a:r>
                      <a:r>
                        <a:rPr lang="en-US" sz="1000" baseline="0" dirty="0" smtClean="0"/>
                        <a:t> from when the invoices were made.</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r>
                        <a:rPr lang="en-US" sz="1000" baseline="0" dirty="0" smtClean="0"/>
                        <a:t> Group</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a:t>
                      </a:r>
                      <a:r>
                        <a:rPr lang="en-US" sz="1000" baseline="0" dirty="0" smtClean="0"/>
                        <a:t> field specifies the Product Group information for which you want to generate a report.</a:t>
                      </a:r>
                      <a:endParaRPr lang="en-US" sz="1000" dirty="0" smtClean="0"/>
                    </a:p>
                  </a:txBody>
                  <a:tcPr/>
                </a:tc>
              </a:tr>
              <a:tr h="378403">
                <a:tc>
                  <a:txBody>
                    <a:bodyPr/>
                    <a:lstStyle/>
                    <a:p>
                      <a:r>
                        <a:rPr lang="en-US" sz="1000" dirty="0" smtClean="0"/>
                        <a:t>Invoice</a:t>
                      </a:r>
                      <a:r>
                        <a:rPr lang="en-US" sz="1000" baseline="0" dirty="0" smtClean="0"/>
                        <a:t> Date To</a:t>
                      </a:r>
                      <a:endParaRPr lang="en-US" sz="1000" dirty="0"/>
                    </a:p>
                  </a:txBody>
                  <a:tcPr/>
                </a:tc>
                <a:tc>
                  <a:txBody>
                    <a:bodyPr/>
                    <a:lstStyle/>
                    <a:p>
                      <a:r>
                        <a:rPr lang="en-US" sz="1000" dirty="0" smtClean="0"/>
                        <a:t>This specifies the</a:t>
                      </a:r>
                      <a:r>
                        <a:rPr lang="en-US" sz="1000" baseline="0" dirty="0" smtClean="0"/>
                        <a:t> to date until which the report is to be generated.</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a:t>
                      </a:r>
                      <a:r>
                        <a:rPr lang="en-US" sz="1000" baseline="0" dirty="0" smtClean="0"/>
                        <a:t> Type</a:t>
                      </a:r>
                      <a:endParaRPr lang="en-US" sz="10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field specifies the product type for which you</a:t>
                      </a:r>
                      <a:r>
                        <a:rPr lang="en-US" sz="1000" baseline="0" dirty="0" smtClean="0"/>
                        <a:t> want to generate a report.</a:t>
                      </a:r>
                      <a:endParaRPr lang="en-US" sz="1000" dirty="0" smtClean="0"/>
                    </a:p>
                  </a:txBody>
                  <a:tcPr/>
                </a:tc>
              </a:tr>
              <a:tr h="3773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Supplier</a:t>
                      </a:r>
                      <a:endParaRPr lang="en-US" sz="1000" dirty="0" smtClean="0"/>
                    </a:p>
                  </a:txBody>
                  <a:tcPr/>
                </a:tc>
                <a:tc>
                  <a:txBody>
                    <a:bodyPr/>
                    <a:lstStyle/>
                    <a:p>
                      <a:r>
                        <a:rPr lang="en-US" sz="1000" dirty="0" smtClean="0"/>
                        <a:t>This field allows you to specify the supplier name for whom</a:t>
                      </a:r>
                      <a:r>
                        <a:rPr lang="en-US" sz="1000" baseline="0" dirty="0" smtClean="0"/>
                        <a:t> you want to generate a report.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 Collection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field specifies</a:t>
                      </a:r>
                      <a:r>
                        <a:rPr lang="en-US" sz="1000" baseline="0" dirty="0" smtClean="0"/>
                        <a:t> the product collection information for which you want to generate a report</a:t>
                      </a:r>
                      <a:endParaRPr lang="en-US" sz="1000" dirty="0" smtClean="0"/>
                    </a:p>
                  </a:txBody>
                  <a:tcPr/>
                </a:tc>
              </a:tr>
              <a:tr h="3773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000" dirty="0" smtClean="0"/>
                    </a:p>
                  </a:txBody>
                  <a:tcPr/>
                </a:tc>
                <a:tc>
                  <a:txBody>
                    <a:bodyPr/>
                    <a:lstStyle/>
                    <a:p>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 Construction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field shows the product construction</a:t>
                      </a:r>
                      <a:r>
                        <a:rPr lang="en-US" sz="1000" baseline="0" dirty="0" smtClean="0"/>
                        <a:t> information for which you want to generate a report.</a:t>
                      </a:r>
                      <a:endParaRPr lang="en-US" sz="1000" dirty="0" smtClean="0"/>
                    </a:p>
                  </a:txBody>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Review</a:t>
            </a:r>
            <a:endParaRPr lang="en-US" dirty="0"/>
          </a:p>
        </p:txBody>
      </p:sp>
      <p:pic>
        <p:nvPicPr>
          <p:cNvPr id="3" name="Picture 2"/>
          <p:cNvPicPr>
            <a:picLocks noChangeAspect="1" noChangeArrowheads="1"/>
          </p:cNvPicPr>
          <p:nvPr/>
        </p:nvPicPr>
        <p:blipFill>
          <a:blip r:embed="rId2"/>
          <a:srcRect t="13333" r="14385" b="6667"/>
          <a:stretch>
            <a:fillRect/>
          </a:stretch>
        </p:blipFill>
        <p:spPr bwMode="auto">
          <a:xfrm>
            <a:off x="0" y="990600"/>
            <a:ext cx="9144000" cy="35814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648200"/>
          <a:ext cx="9144001" cy="2017861"/>
        </p:xfrm>
        <a:graphic>
          <a:graphicData uri="http://schemas.openxmlformats.org/drawingml/2006/table">
            <a:tbl>
              <a:tblPr firstRow="1" bandRow="1">
                <a:tableStyleId>{5C22544A-7EE6-4342-B048-85BDC9FD1C3A}</a:tableStyleId>
              </a:tblPr>
              <a:tblGrid>
                <a:gridCol w="1219200"/>
                <a:gridCol w="1143001"/>
                <a:gridCol w="4953000"/>
                <a:gridCol w="1828800"/>
              </a:tblGrid>
              <a:tr h="494545">
                <a:tc>
                  <a:txBody>
                    <a:bodyPr/>
                    <a:lstStyle/>
                    <a:p>
                      <a:r>
                        <a:rPr lang="en-US" sz="1200" dirty="0" smtClean="0"/>
                        <a:t>Sample</a:t>
                      </a:r>
                      <a:r>
                        <a:rPr lang="en-US" sz="1200" baseline="0" dirty="0" smtClean="0"/>
                        <a:t> Review</a:t>
                      </a:r>
                      <a:endParaRPr lang="en-US" sz="1200" dirty="0"/>
                    </a:p>
                  </a:txBody>
                  <a:tcPr/>
                </a:tc>
                <a:tc gridSpan="3">
                  <a:txBody>
                    <a:bodyPr/>
                    <a:lstStyle/>
                    <a:p>
                      <a:r>
                        <a:rPr lang="en-US" sz="1200" dirty="0" smtClean="0"/>
                        <a:t>This</a:t>
                      </a:r>
                      <a:r>
                        <a:rPr lang="en-US" sz="1200" baseline="0" dirty="0" smtClean="0"/>
                        <a:t> page keeps information about the product samples added by the supplier. Manager can reject/approve or request for more information on a particular product. The corresponding Manager will be receiving a email along with a link to review the product when supplier adds a new sample.</a:t>
                      </a:r>
                      <a:endParaRPr lang="en-US" sz="1200" dirty="0"/>
                    </a:p>
                  </a:txBody>
                  <a:tcPr/>
                </a:tc>
                <a:tc hMerge="1">
                  <a:txBody>
                    <a:bodyPr/>
                    <a:lstStyle/>
                    <a:p>
                      <a:endParaRPr lang="en-US"/>
                    </a:p>
                  </a:txBody>
                  <a:tcPr/>
                </a:tc>
                <a:tc hMerge="1">
                  <a:txBody>
                    <a:bodyPr/>
                    <a:lstStyle/>
                    <a:p>
                      <a:endParaRPr lang="en-US"/>
                    </a:p>
                  </a:txBody>
                  <a:tcPr/>
                </a:tc>
              </a:tr>
              <a:tr h="280243">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48584">
                <a:tc vMerge="1">
                  <a:txBody>
                    <a:bodyPr/>
                    <a:lstStyle/>
                    <a:p>
                      <a:endParaRPr lang="en-US"/>
                    </a:p>
                  </a:txBody>
                  <a:tcPr/>
                </a:tc>
                <a:tc>
                  <a:txBody>
                    <a:bodyPr/>
                    <a:lstStyle/>
                    <a:p>
                      <a:r>
                        <a:rPr lang="en-US" sz="1000" dirty="0" smtClean="0"/>
                        <a:t>Approve</a:t>
                      </a:r>
                      <a:endParaRPr lang="en-US" sz="1000" dirty="0"/>
                    </a:p>
                  </a:txBody>
                  <a:tcPr/>
                </a:tc>
                <a:tc>
                  <a:txBody>
                    <a:bodyPr/>
                    <a:lstStyle/>
                    <a:p>
                      <a:r>
                        <a:rPr lang="en-US" sz="1000" dirty="0" smtClean="0"/>
                        <a:t>You</a:t>
                      </a:r>
                      <a:r>
                        <a:rPr lang="en-US" sz="1000" baseline="0" dirty="0" smtClean="0"/>
                        <a:t> can approve the product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Manager.</a:t>
                      </a:r>
                      <a:endParaRPr lang="en-US" sz="1000" dirty="0" smtClean="0"/>
                    </a:p>
                  </a:txBody>
                  <a:tcPr/>
                </a:tc>
              </a:tr>
              <a:tr h="352714">
                <a:tc vMerge="1">
                  <a:txBody>
                    <a:bodyPr/>
                    <a:lstStyle/>
                    <a:p>
                      <a:endParaRPr lang="en-US"/>
                    </a:p>
                  </a:txBody>
                  <a:tcPr/>
                </a:tc>
                <a:tc>
                  <a:txBody>
                    <a:bodyPr/>
                    <a:lstStyle/>
                    <a:p>
                      <a:r>
                        <a:rPr lang="en-US" sz="1000" dirty="0" smtClean="0"/>
                        <a:t>More</a:t>
                      </a:r>
                      <a:r>
                        <a:rPr lang="en-US" sz="1000" baseline="0" dirty="0" smtClean="0"/>
                        <a:t> Info</a:t>
                      </a:r>
                      <a:endParaRPr lang="en-US" sz="1000" dirty="0"/>
                    </a:p>
                  </a:txBody>
                  <a:tcPr/>
                </a:tc>
                <a:tc>
                  <a:txBody>
                    <a:bodyPr/>
                    <a:lstStyle/>
                    <a:p>
                      <a:r>
                        <a:rPr lang="en-US" sz="1000" dirty="0" smtClean="0"/>
                        <a:t>You</a:t>
                      </a:r>
                      <a:r>
                        <a:rPr lang="en-US" sz="1000" baseline="0" dirty="0" smtClean="0"/>
                        <a:t> can request for more information about the product by clicking this link and adding remarks to the field</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Manager.</a:t>
                      </a:r>
                      <a:endParaRPr lang="en-US" sz="1000" dirty="0" smtClean="0"/>
                    </a:p>
                  </a:txBody>
                  <a:tcPr/>
                </a:tc>
              </a:tr>
              <a:tr h="352714">
                <a:tc vMerge="1">
                  <a:txBody>
                    <a:bodyPr/>
                    <a:lstStyle/>
                    <a:p>
                      <a:endParaRPr lang="en-US" sz="1200" dirty="0"/>
                    </a:p>
                  </a:txBody>
                  <a:tcPr/>
                </a:tc>
                <a:tc>
                  <a:txBody>
                    <a:bodyPr/>
                    <a:lstStyle/>
                    <a:p>
                      <a:r>
                        <a:rPr lang="en-US" sz="1000" dirty="0" smtClean="0"/>
                        <a:t>Reject</a:t>
                      </a:r>
                      <a:endParaRPr lang="en-US" sz="1000" dirty="0"/>
                    </a:p>
                  </a:txBody>
                  <a:tcPr/>
                </a:tc>
                <a:tc>
                  <a:txBody>
                    <a:bodyPr/>
                    <a:lstStyle/>
                    <a:p>
                      <a:r>
                        <a:rPr lang="en-US" sz="1000" dirty="0" smtClean="0"/>
                        <a:t>You</a:t>
                      </a:r>
                      <a:r>
                        <a:rPr lang="en-US" sz="1000" baseline="0" dirty="0" smtClean="0"/>
                        <a:t> can reject the product sample if it does not meet the quality requirements</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Manager.</a:t>
                      </a:r>
                    </a:p>
                  </a:txBody>
                  <a:tcPr/>
                </a:tc>
              </a:tr>
            </a:tbl>
          </a:graphicData>
        </a:graphic>
      </p:graphicFrame>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Employee Index List</a:t>
            </a:r>
            <a:endParaRPr lang="en-US" dirty="0"/>
          </a:p>
        </p:txBody>
      </p:sp>
      <p:pic>
        <p:nvPicPr>
          <p:cNvPr id="3" name="Picture 2"/>
          <p:cNvPicPr>
            <a:picLocks noChangeAspect="1" noChangeArrowheads="1"/>
          </p:cNvPicPr>
          <p:nvPr/>
        </p:nvPicPr>
        <p:blipFill>
          <a:blip r:embed="rId2"/>
          <a:srcRect t="16279" r="1599" b="23256"/>
          <a:stretch>
            <a:fillRect/>
          </a:stretch>
        </p:blipFill>
        <p:spPr bwMode="auto">
          <a:xfrm>
            <a:off x="0" y="990600"/>
            <a:ext cx="9144000" cy="32004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267200"/>
          <a:ext cx="9144001" cy="2231220"/>
        </p:xfrm>
        <a:graphic>
          <a:graphicData uri="http://schemas.openxmlformats.org/drawingml/2006/table">
            <a:tbl>
              <a:tblPr firstRow="1" bandRow="1">
                <a:tableStyleId>{5C22544A-7EE6-4342-B048-85BDC9FD1C3A}</a:tableStyleId>
              </a:tblPr>
              <a:tblGrid>
                <a:gridCol w="1219200"/>
                <a:gridCol w="1143001"/>
                <a:gridCol w="4953000"/>
                <a:gridCol w="1828800"/>
              </a:tblGrid>
              <a:tr h="603368">
                <a:tc>
                  <a:txBody>
                    <a:bodyPr/>
                    <a:lstStyle/>
                    <a:p>
                      <a:r>
                        <a:rPr lang="en-US" sz="1200" dirty="0" smtClean="0"/>
                        <a:t>Employee</a:t>
                      </a:r>
                      <a:endParaRPr lang="en-US" sz="1200" dirty="0"/>
                    </a:p>
                  </a:txBody>
                  <a:tcPr/>
                </a:tc>
                <a:tc gridSpan="3">
                  <a:txBody>
                    <a:bodyPr/>
                    <a:lstStyle/>
                    <a:p>
                      <a:r>
                        <a:rPr lang="en-US" sz="1200" dirty="0" smtClean="0"/>
                        <a:t>This</a:t>
                      </a:r>
                      <a:r>
                        <a:rPr lang="en-US" sz="1200" baseline="0" dirty="0" smtClean="0"/>
                        <a:t> page keeps information about Employee list in our business.</a:t>
                      </a:r>
                      <a:endParaRPr lang="en-US" sz="1200" dirty="0"/>
                    </a:p>
                  </a:txBody>
                  <a:tcPr/>
                </a:tc>
                <a:tc hMerge="1">
                  <a:txBody>
                    <a:bodyPr/>
                    <a:lstStyle/>
                    <a:p>
                      <a:endParaRPr lang="en-US"/>
                    </a:p>
                  </a:txBody>
                  <a:tcPr/>
                </a:tc>
                <a:tc hMerge="1">
                  <a:txBody>
                    <a:bodyPr/>
                    <a:lstStyle/>
                    <a:p>
                      <a:endParaRPr lang="en-US"/>
                    </a:p>
                  </a:txBody>
                  <a:tcPr/>
                </a:tc>
              </a:tr>
              <a:tr h="341909">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25289">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employee using this link</a:t>
                      </a:r>
                      <a:r>
                        <a:rPr lang="en-US" sz="1000" baseline="0" dirty="0" smtClean="0"/>
                        <a: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Manager, Data Entry Operator.</a:t>
                      </a:r>
                      <a:endParaRPr lang="en-US" sz="1000" dirty="0" smtClean="0"/>
                    </a:p>
                  </a:txBody>
                  <a:tcPr/>
                </a:tc>
              </a:tr>
              <a:tr h="43032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employee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r>
                        <a:rPr lang="en-US" sz="1000" baseline="0" dirty="0" smtClean="0"/>
                        <a:t> Manager, Data Entry Operator.</a:t>
                      </a:r>
                      <a:endParaRPr lang="en-US" sz="1000" dirty="0" smtClean="0"/>
                    </a:p>
                  </a:txBody>
                  <a:tcPr/>
                </a:tc>
              </a:tr>
              <a:tr h="43032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employee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Document Type List</a:t>
            </a:r>
            <a:endParaRPr lang="en-US" dirty="0"/>
          </a:p>
        </p:txBody>
      </p:sp>
      <p:pic>
        <p:nvPicPr>
          <p:cNvPr id="3" name="Picture 2"/>
          <p:cNvPicPr>
            <a:picLocks noChangeAspect="1" noChangeArrowheads="1"/>
          </p:cNvPicPr>
          <p:nvPr/>
        </p:nvPicPr>
        <p:blipFill>
          <a:blip r:embed="rId2"/>
          <a:srcRect t="15789" r="2174" b="44378"/>
          <a:stretch>
            <a:fillRect/>
          </a:stretch>
        </p:blipFill>
        <p:spPr bwMode="auto">
          <a:xfrm>
            <a:off x="0" y="990600"/>
            <a:ext cx="9144000" cy="27432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3810000"/>
          <a:ext cx="9144001" cy="2231220"/>
        </p:xfrm>
        <a:graphic>
          <a:graphicData uri="http://schemas.openxmlformats.org/drawingml/2006/table">
            <a:tbl>
              <a:tblPr firstRow="1" bandRow="1">
                <a:tableStyleId>{5C22544A-7EE6-4342-B048-85BDC9FD1C3A}</a:tableStyleId>
              </a:tblPr>
              <a:tblGrid>
                <a:gridCol w="1219200"/>
                <a:gridCol w="1143001"/>
                <a:gridCol w="4953000"/>
                <a:gridCol w="1828800"/>
              </a:tblGrid>
              <a:tr h="603368">
                <a:tc>
                  <a:txBody>
                    <a:bodyPr/>
                    <a:lstStyle/>
                    <a:p>
                      <a:r>
                        <a:rPr lang="en-US" sz="1200" dirty="0" smtClean="0"/>
                        <a:t>Document</a:t>
                      </a:r>
                      <a:r>
                        <a:rPr lang="en-US" sz="1200" baseline="0" dirty="0" smtClean="0"/>
                        <a:t> Type</a:t>
                      </a:r>
                      <a:endParaRPr lang="en-US" sz="1200" dirty="0"/>
                    </a:p>
                  </a:txBody>
                  <a:tcPr/>
                </a:tc>
                <a:tc gridSpan="3">
                  <a:txBody>
                    <a:bodyPr/>
                    <a:lstStyle/>
                    <a:p>
                      <a:r>
                        <a:rPr lang="en-US" sz="1200" dirty="0" smtClean="0"/>
                        <a:t>This</a:t>
                      </a:r>
                      <a:r>
                        <a:rPr lang="en-US" sz="1200" baseline="0" dirty="0" smtClean="0"/>
                        <a:t> page keeps information about document types in our business.</a:t>
                      </a:r>
                      <a:endParaRPr lang="en-US" sz="1200" dirty="0"/>
                    </a:p>
                  </a:txBody>
                  <a:tcPr/>
                </a:tc>
                <a:tc hMerge="1">
                  <a:txBody>
                    <a:bodyPr/>
                    <a:lstStyle/>
                    <a:p>
                      <a:endParaRPr lang="en-US"/>
                    </a:p>
                  </a:txBody>
                  <a:tcPr/>
                </a:tc>
                <a:tc hMerge="1">
                  <a:txBody>
                    <a:bodyPr/>
                    <a:lstStyle/>
                    <a:p>
                      <a:endParaRPr lang="en-US"/>
                    </a:p>
                  </a:txBody>
                  <a:tcPr/>
                </a:tc>
              </a:tr>
              <a:tr h="341909">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25289">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document</a:t>
                      </a:r>
                      <a:r>
                        <a:rPr lang="en-US" sz="1000" baseline="0" dirty="0" smtClean="0"/>
                        <a:t> type </a:t>
                      </a:r>
                      <a:r>
                        <a:rPr lang="en-US" sz="1000" dirty="0" smtClean="0"/>
                        <a:t>using this link</a:t>
                      </a:r>
                      <a:r>
                        <a:rPr lang="en-US" sz="1000" baseline="0" dirty="0" smtClean="0"/>
                        <a:t> which is found at the top of the section.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document type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document type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Product Type List</a:t>
            </a:r>
            <a:endParaRPr lang="en-US" dirty="0"/>
          </a:p>
        </p:txBody>
      </p:sp>
      <p:pic>
        <p:nvPicPr>
          <p:cNvPr id="5" name="Picture 3"/>
          <p:cNvPicPr>
            <a:picLocks noChangeAspect="1" noChangeArrowheads="1"/>
          </p:cNvPicPr>
          <p:nvPr/>
        </p:nvPicPr>
        <p:blipFill>
          <a:blip r:embed="rId2">
            <a:lum bright="-4000" contrast="20000"/>
          </a:blip>
          <a:srcRect t="22727" r="2060" b="41006"/>
          <a:stretch>
            <a:fillRect/>
          </a:stretch>
        </p:blipFill>
        <p:spPr bwMode="auto">
          <a:xfrm>
            <a:off x="0" y="990600"/>
            <a:ext cx="9144000" cy="3276600"/>
          </a:xfrm>
          <a:prstGeom prst="rect">
            <a:avLst/>
          </a:prstGeom>
          <a:noFill/>
          <a:ln w="9525">
            <a:noFill/>
            <a:miter lim="800000"/>
            <a:headEnd/>
            <a:tailEnd/>
          </a:ln>
          <a:effectLst/>
        </p:spPr>
      </p:pic>
      <p:graphicFrame>
        <p:nvGraphicFramePr>
          <p:cNvPr id="6" name="Table 5"/>
          <p:cNvGraphicFramePr>
            <a:graphicFrameLocks noGrp="1"/>
          </p:cNvGraphicFramePr>
          <p:nvPr/>
        </p:nvGraphicFramePr>
        <p:xfrm>
          <a:off x="-1" y="4419600"/>
          <a:ext cx="9144001" cy="2001134"/>
        </p:xfrm>
        <a:graphic>
          <a:graphicData uri="http://schemas.openxmlformats.org/drawingml/2006/table">
            <a:tbl>
              <a:tblPr firstRow="1" bandRow="1">
                <a:tableStyleId>{5C22544A-7EE6-4342-B048-85BDC9FD1C3A}</a:tableStyleId>
              </a:tblPr>
              <a:tblGrid>
                <a:gridCol w="1066801"/>
                <a:gridCol w="1295400"/>
                <a:gridCol w="4495800"/>
                <a:gridCol w="2286000"/>
              </a:tblGrid>
              <a:tr h="562156">
                <a:tc>
                  <a:txBody>
                    <a:bodyPr/>
                    <a:lstStyle/>
                    <a:p>
                      <a:r>
                        <a:rPr lang="en-US" sz="1200" dirty="0" smtClean="0"/>
                        <a:t>Product</a:t>
                      </a:r>
                      <a:endParaRPr lang="en-US" sz="1200" dirty="0"/>
                    </a:p>
                  </a:txBody>
                  <a:tcPr/>
                </a:tc>
                <a:tc gridSpan="3">
                  <a:txBody>
                    <a:bodyPr/>
                    <a:lstStyle/>
                    <a:p>
                      <a:r>
                        <a:rPr lang="en-US" sz="1200" dirty="0" smtClean="0"/>
                        <a:t>This</a:t>
                      </a:r>
                      <a:r>
                        <a:rPr lang="en-US" sz="1200" baseline="0" dirty="0" smtClean="0"/>
                        <a:t> page keeps information about each product type used in our business.</a:t>
                      </a:r>
                      <a:endParaRPr lang="en-US" sz="1200" dirty="0"/>
                    </a:p>
                  </a:txBody>
                  <a:tcPr/>
                </a:tc>
                <a:tc hMerge="1">
                  <a:txBody>
                    <a:bodyPr/>
                    <a:lstStyle/>
                    <a:p>
                      <a:endParaRPr lang="en-US"/>
                    </a:p>
                  </a:txBody>
                  <a:tcPr/>
                </a:tc>
                <a:tc hMerge="1">
                  <a:txBody>
                    <a:bodyPr/>
                    <a:lstStyle/>
                    <a:p>
                      <a:endParaRPr lang="en-US"/>
                    </a:p>
                  </a:txBody>
                  <a:tcPr/>
                </a:tc>
              </a:tr>
              <a:tr h="318555">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18555">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product type using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00934">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smtClean="0"/>
                        <a:t>You can make changes</a:t>
                      </a:r>
                      <a:r>
                        <a:rPr lang="en-US" sz="1000" baseline="0" smtClean="0"/>
                        <a:t> to the product type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00934">
                <a:tc vMerge="1">
                  <a:txBody>
                    <a:bodyPr/>
                    <a:lstStyle/>
                    <a:p>
                      <a:endParaRPr lang="en-US" sz="1200" dirty="0"/>
                    </a:p>
                  </a:txBody>
                  <a:tcPr/>
                </a:tc>
                <a:tc>
                  <a:txBody>
                    <a:bodyPr/>
                    <a:lstStyle/>
                    <a:p>
                      <a:r>
                        <a:rPr lang="en-US" sz="1000" dirty="0" smtClean="0"/>
                        <a:t>Products</a:t>
                      </a:r>
                      <a:endParaRPr lang="en-US" sz="1000" dirty="0"/>
                    </a:p>
                  </a:txBody>
                  <a:tcPr/>
                </a:tc>
                <a:tc>
                  <a:txBody>
                    <a:bodyPr/>
                    <a:lstStyle/>
                    <a:p>
                      <a:r>
                        <a:rPr lang="en-US" sz="1000" dirty="0" smtClean="0"/>
                        <a:t>You can view</a:t>
                      </a:r>
                      <a:r>
                        <a:rPr lang="en-US" sz="1000" baseline="0" dirty="0" smtClean="0"/>
                        <a:t> all the products that belong to the particular product type(which will be shown in the next slide.)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Manager, Data Entry Operator.</a:t>
                      </a:r>
                    </a:p>
                  </a:txBody>
                  <a:tcPr/>
                </a:tc>
              </a:tr>
            </a:tbl>
          </a:graphicData>
        </a:graphic>
      </p:graphicFrame>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Ship Method</a:t>
            </a:r>
            <a:endParaRPr lang="en-US" dirty="0"/>
          </a:p>
        </p:txBody>
      </p:sp>
      <p:pic>
        <p:nvPicPr>
          <p:cNvPr id="3" name="Picture 2"/>
          <p:cNvPicPr>
            <a:picLocks noChangeAspect="1" noChangeArrowheads="1"/>
          </p:cNvPicPr>
          <p:nvPr/>
        </p:nvPicPr>
        <p:blipFill>
          <a:blip r:embed="rId2"/>
          <a:srcRect t="14865" r="1923" b="35135"/>
          <a:stretch>
            <a:fillRect/>
          </a:stretch>
        </p:blipFill>
        <p:spPr bwMode="auto">
          <a:xfrm>
            <a:off x="0" y="990600"/>
            <a:ext cx="9144000" cy="32766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343400"/>
          <a:ext cx="9144001" cy="2231220"/>
        </p:xfrm>
        <a:graphic>
          <a:graphicData uri="http://schemas.openxmlformats.org/drawingml/2006/table">
            <a:tbl>
              <a:tblPr firstRow="1" bandRow="1">
                <a:tableStyleId>{5C22544A-7EE6-4342-B048-85BDC9FD1C3A}</a:tableStyleId>
              </a:tblPr>
              <a:tblGrid>
                <a:gridCol w="1219200"/>
                <a:gridCol w="1143001"/>
                <a:gridCol w="4953000"/>
                <a:gridCol w="1828800"/>
              </a:tblGrid>
              <a:tr h="603368">
                <a:tc>
                  <a:txBody>
                    <a:bodyPr/>
                    <a:lstStyle/>
                    <a:p>
                      <a:r>
                        <a:rPr lang="en-US" sz="1200" dirty="0" smtClean="0"/>
                        <a:t>Ship</a:t>
                      </a:r>
                      <a:r>
                        <a:rPr lang="en-US" sz="1200" baseline="0" dirty="0" smtClean="0"/>
                        <a:t> Method</a:t>
                      </a:r>
                      <a:endParaRPr lang="en-US" sz="1200" dirty="0"/>
                    </a:p>
                  </a:txBody>
                  <a:tcPr/>
                </a:tc>
                <a:tc gridSpan="3">
                  <a:txBody>
                    <a:bodyPr/>
                    <a:lstStyle/>
                    <a:p>
                      <a:r>
                        <a:rPr lang="en-US" sz="1200" dirty="0" smtClean="0"/>
                        <a:t>This</a:t>
                      </a:r>
                      <a:r>
                        <a:rPr lang="en-US" sz="1200" baseline="0" dirty="0" smtClean="0"/>
                        <a:t> page keeps information about shipping methods in our business.</a:t>
                      </a:r>
                      <a:endParaRPr lang="en-US" sz="1200" dirty="0"/>
                    </a:p>
                  </a:txBody>
                  <a:tcPr/>
                </a:tc>
                <a:tc hMerge="1">
                  <a:txBody>
                    <a:bodyPr/>
                    <a:lstStyle/>
                    <a:p>
                      <a:endParaRPr lang="en-US"/>
                    </a:p>
                  </a:txBody>
                  <a:tcPr/>
                </a:tc>
                <a:tc hMerge="1">
                  <a:txBody>
                    <a:bodyPr/>
                    <a:lstStyle/>
                    <a:p>
                      <a:endParaRPr lang="en-US"/>
                    </a:p>
                  </a:txBody>
                  <a:tcPr/>
                </a:tc>
              </a:tr>
              <a:tr h="341909">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25289">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ship method</a:t>
                      </a:r>
                      <a:r>
                        <a:rPr lang="en-US" sz="1000" baseline="0" dirty="0" smtClean="0"/>
                        <a:t> </a:t>
                      </a:r>
                      <a:r>
                        <a:rPr lang="en-US" sz="1000" dirty="0" smtClean="0"/>
                        <a:t>using this link after filling the name field</a:t>
                      </a:r>
                      <a:r>
                        <a:rPr lang="en-US" sz="1000" baseline="0" dirty="0" smtClean="0"/>
                        <a: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ship method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ship method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Delivery Terms</a:t>
            </a:r>
            <a:endParaRPr lang="en-US" dirty="0"/>
          </a:p>
        </p:txBody>
      </p:sp>
      <p:pic>
        <p:nvPicPr>
          <p:cNvPr id="3" name="Picture 2"/>
          <p:cNvPicPr>
            <a:picLocks noChangeAspect="1" noChangeArrowheads="1"/>
          </p:cNvPicPr>
          <p:nvPr/>
        </p:nvPicPr>
        <p:blipFill>
          <a:blip r:embed="rId2"/>
          <a:srcRect t="14754" r="2548" b="35139"/>
          <a:stretch>
            <a:fillRect/>
          </a:stretch>
        </p:blipFill>
        <p:spPr bwMode="auto">
          <a:xfrm>
            <a:off x="0" y="990600"/>
            <a:ext cx="9144000" cy="28956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3864780"/>
          <a:ext cx="9144001" cy="2231220"/>
        </p:xfrm>
        <a:graphic>
          <a:graphicData uri="http://schemas.openxmlformats.org/drawingml/2006/table">
            <a:tbl>
              <a:tblPr firstRow="1" bandRow="1">
                <a:tableStyleId>{5C22544A-7EE6-4342-B048-85BDC9FD1C3A}</a:tableStyleId>
              </a:tblPr>
              <a:tblGrid>
                <a:gridCol w="1219200"/>
                <a:gridCol w="1143001"/>
                <a:gridCol w="4953000"/>
                <a:gridCol w="1828800"/>
              </a:tblGrid>
              <a:tr h="603368">
                <a:tc>
                  <a:txBody>
                    <a:bodyPr/>
                    <a:lstStyle/>
                    <a:p>
                      <a:r>
                        <a:rPr lang="en-US" sz="1200" dirty="0" smtClean="0"/>
                        <a:t>Delivery</a:t>
                      </a:r>
                      <a:r>
                        <a:rPr lang="en-US" sz="1200" baseline="0" dirty="0" smtClean="0"/>
                        <a:t> Terms</a:t>
                      </a:r>
                      <a:endParaRPr lang="en-US" sz="1200" dirty="0"/>
                    </a:p>
                  </a:txBody>
                  <a:tcPr/>
                </a:tc>
                <a:tc gridSpan="3">
                  <a:txBody>
                    <a:bodyPr/>
                    <a:lstStyle/>
                    <a:p>
                      <a:r>
                        <a:rPr lang="en-US" sz="1200" dirty="0" smtClean="0"/>
                        <a:t>This</a:t>
                      </a:r>
                      <a:r>
                        <a:rPr lang="en-US" sz="1200" baseline="0" dirty="0" smtClean="0"/>
                        <a:t> page keeps information about Delivery terms in our business.</a:t>
                      </a:r>
                      <a:endParaRPr lang="en-US" sz="1200" dirty="0"/>
                    </a:p>
                  </a:txBody>
                  <a:tcPr/>
                </a:tc>
                <a:tc hMerge="1">
                  <a:txBody>
                    <a:bodyPr/>
                    <a:lstStyle/>
                    <a:p>
                      <a:endParaRPr lang="en-US"/>
                    </a:p>
                  </a:txBody>
                  <a:tcPr/>
                </a:tc>
                <a:tc hMerge="1">
                  <a:txBody>
                    <a:bodyPr/>
                    <a:lstStyle/>
                    <a:p>
                      <a:endParaRPr lang="en-US"/>
                    </a:p>
                  </a:txBody>
                  <a:tcPr/>
                </a:tc>
              </a:tr>
              <a:tr h="341909">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25289">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new delivery terms using this link</a:t>
                      </a:r>
                      <a:r>
                        <a:rPr lang="en-US" sz="1000" baseline="0" dirty="0" smtClean="0"/>
                        <a:t> after filling the delivery terms field.</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delivery terms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delivery term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Location</a:t>
            </a:r>
            <a:endParaRPr lang="en-US" dirty="0"/>
          </a:p>
        </p:txBody>
      </p:sp>
      <p:pic>
        <p:nvPicPr>
          <p:cNvPr id="3" name="Picture 2"/>
          <p:cNvPicPr>
            <a:picLocks noChangeAspect="1" noChangeArrowheads="1"/>
          </p:cNvPicPr>
          <p:nvPr/>
        </p:nvPicPr>
        <p:blipFill>
          <a:blip r:embed="rId2"/>
          <a:srcRect t="23913" r="1667" b="18725"/>
          <a:stretch>
            <a:fillRect/>
          </a:stretch>
        </p:blipFill>
        <p:spPr bwMode="auto">
          <a:xfrm>
            <a:off x="0" y="990600"/>
            <a:ext cx="9144000" cy="32766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343400"/>
          <a:ext cx="9144001" cy="2231220"/>
        </p:xfrm>
        <a:graphic>
          <a:graphicData uri="http://schemas.openxmlformats.org/drawingml/2006/table">
            <a:tbl>
              <a:tblPr firstRow="1" bandRow="1">
                <a:tableStyleId>{5C22544A-7EE6-4342-B048-85BDC9FD1C3A}</a:tableStyleId>
              </a:tblPr>
              <a:tblGrid>
                <a:gridCol w="1219200"/>
                <a:gridCol w="1143001"/>
                <a:gridCol w="4953000"/>
                <a:gridCol w="1828800"/>
              </a:tblGrid>
              <a:tr h="603368">
                <a:tc>
                  <a:txBody>
                    <a:bodyPr/>
                    <a:lstStyle/>
                    <a:p>
                      <a:r>
                        <a:rPr lang="en-US" sz="1200" dirty="0" smtClean="0"/>
                        <a:t>Location</a:t>
                      </a:r>
                      <a:endParaRPr lang="en-US" sz="1200" dirty="0"/>
                    </a:p>
                  </a:txBody>
                  <a:tcPr/>
                </a:tc>
                <a:tc gridSpan="3">
                  <a:txBody>
                    <a:bodyPr/>
                    <a:lstStyle/>
                    <a:p>
                      <a:r>
                        <a:rPr lang="en-US" sz="1200" dirty="0" smtClean="0"/>
                        <a:t>This</a:t>
                      </a:r>
                      <a:r>
                        <a:rPr lang="en-US" sz="1200" baseline="0" dirty="0" smtClean="0"/>
                        <a:t> page keeps information about location list in our business.</a:t>
                      </a:r>
                      <a:endParaRPr lang="en-US" sz="1200" dirty="0"/>
                    </a:p>
                  </a:txBody>
                  <a:tcPr/>
                </a:tc>
                <a:tc hMerge="1">
                  <a:txBody>
                    <a:bodyPr/>
                    <a:lstStyle/>
                    <a:p>
                      <a:endParaRPr lang="en-US"/>
                    </a:p>
                  </a:txBody>
                  <a:tcPr/>
                </a:tc>
                <a:tc hMerge="1">
                  <a:txBody>
                    <a:bodyPr/>
                    <a:lstStyle/>
                    <a:p>
                      <a:endParaRPr lang="en-US"/>
                    </a:p>
                  </a:txBody>
                  <a:tcPr/>
                </a:tc>
              </a:tr>
              <a:tr h="341909">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25289">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location using this link after filling the location name field</a:t>
                      </a:r>
                      <a:r>
                        <a:rPr lang="en-US" sz="1000" baseline="0" dirty="0" smtClean="0"/>
                        <a: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location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43032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a:t>
                      </a:r>
                      <a:r>
                        <a:rPr lang="en-US" sz="1000" baseline="0" dirty="0" smtClean="0"/>
                        <a:t> a location by clicking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bl>
          </a:graphicData>
        </a:graphic>
      </p:graphicFrame>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Supplier List</a:t>
            </a:r>
            <a:endParaRPr lang="en-US" dirty="0"/>
          </a:p>
        </p:txBody>
      </p:sp>
      <p:pic>
        <p:nvPicPr>
          <p:cNvPr id="16386" name="Picture 2"/>
          <p:cNvPicPr>
            <a:picLocks noChangeAspect="1" noChangeArrowheads="1"/>
          </p:cNvPicPr>
          <p:nvPr/>
        </p:nvPicPr>
        <p:blipFill>
          <a:blip r:embed="rId2"/>
          <a:srcRect t="8333" r="2782" b="13542"/>
          <a:stretch>
            <a:fillRect/>
          </a:stretch>
        </p:blipFill>
        <p:spPr bwMode="auto">
          <a:xfrm>
            <a:off x="0" y="990600"/>
            <a:ext cx="9144000" cy="39624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4858191"/>
          <a:ext cx="9144001" cy="2013942"/>
        </p:xfrm>
        <a:graphic>
          <a:graphicData uri="http://schemas.openxmlformats.org/drawingml/2006/table">
            <a:tbl>
              <a:tblPr firstRow="1" bandRow="1">
                <a:tableStyleId>{5C22544A-7EE6-4342-B048-85BDC9FD1C3A}</a:tableStyleId>
              </a:tblPr>
              <a:tblGrid>
                <a:gridCol w="1219200"/>
                <a:gridCol w="1143001"/>
                <a:gridCol w="4953000"/>
                <a:gridCol w="1828800"/>
              </a:tblGrid>
              <a:tr h="535758">
                <a:tc>
                  <a:txBody>
                    <a:bodyPr/>
                    <a:lstStyle/>
                    <a:p>
                      <a:r>
                        <a:rPr lang="en-US" sz="1200" dirty="0" smtClean="0"/>
                        <a:t>Supplier List</a:t>
                      </a:r>
                      <a:endParaRPr lang="en-US" sz="1200" dirty="0"/>
                    </a:p>
                  </a:txBody>
                  <a:tcPr/>
                </a:tc>
                <a:tc gridSpan="3">
                  <a:txBody>
                    <a:bodyPr/>
                    <a:lstStyle/>
                    <a:p>
                      <a:r>
                        <a:rPr lang="en-US" sz="1200" dirty="0" smtClean="0"/>
                        <a:t>This</a:t>
                      </a:r>
                      <a:r>
                        <a:rPr lang="en-US" sz="1200" baseline="0" dirty="0" smtClean="0"/>
                        <a:t> page shows the list of information of the product suppliers. You can access this page under the People Management category from the Supplier List tab.</a:t>
                      </a:r>
                      <a:endParaRPr lang="en-US" sz="1200" dirty="0"/>
                    </a:p>
                  </a:txBody>
                  <a:tcPr/>
                </a:tc>
                <a:tc hMerge="1">
                  <a:txBody>
                    <a:bodyPr/>
                    <a:lstStyle/>
                    <a:p>
                      <a:endParaRPr lang="en-US"/>
                    </a:p>
                  </a:txBody>
                  <a:tcPr/>
                </a:tc>
                <a:tc hMerge="1">
                  <a:txBody>
                    <a:bodyPr/>
                    <a:lstStyle/>
                    <a:p>
                      <a:endParaRPr lang="en-US"/>
                    </a:p>
                  </a:txBody>
                  <a:tcPr/>
                </a:tc>
              </a:tr>
              <a:tr h="303597">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77634">
                <a:tc vMerge="1">
                  <a:txBody>
                    <a:bodyPr/>
                    <a:lstStyle/>
                    <a:p>
                      <a:endParaRPr lang="en-US"/>
                    </a:p>
                  </a:txBody>
                  <a:tcPr/>
                </a:tc>
                <a:tc>
                  <a:txBody>
                    <a:bodyPr/>
                    <a:lstStyle/>
                    <a:p>
                      <a:r>
                        <a:rPr lang="en-US" sz="1000" dirty="0" smtClean="0"/>
                        <a:t>Details</a:t>
                      </a:r>
                      <a:endParaRPr lang="en-US" sz="1000" dirty="0"/>
                    </a:p>
                  </a:txBody>
                  <a:tcPr/>
                </a:tc>
                <a:tc>
                  <a:txBody>
                    <a:bodyPr/>
                    <a:lstStyle/>
                    <a:p>
                      <a:r>
                        <a:rPr lang="en-US" sz="1000" dirty="0" smtClean="0"/>
                        <a:t>You</a:t>
                      </a:r>
                      <a:r>
                        <a:rPr lang="en-US" sz="1000" baseline="0" dirty="0" smtClean="0"/>
                        <a:t> can view the details of the supplier by clicking this link.</a:t>
                      </a:r>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ea typeface="+mn-ea"/>
                          <a:cs typeface="+mn-cs"/>
                        </a:rPr>
                        <a:t>Inspection Manager, Manager, Data Entry Operator, Admin.</a:t>
                      </a:r>
                      <a:endParaRPr kumimoji="0" lang="en-US" sz="1000" b="0" i="0" u="none" strike="noStrike" kern="1200" cap="none" spc="0" normalizeH="0" baseline="0" noProof="0" dirty="0" smtClean="0">
                        <a:ln>
                          <a:noFill/>
                        </a:ln>
                        <a:solidFill>
                          <a:prstClr val="black"/>
                        </a:solidFill>
                        <a:effectLst/>
                        <a:uLnTx/>
                        <a:uFillTx/>
                        <a:latin typeface="+mn-lt"/>
                        <a:ea typeface="+mn-ea"/>
                        <a:cs typeface="+mn-cs"/>
                      </a:endParaRPr>
                    </a:p>
                  </a:txBody>
                  <a:tcPr/>
                </a:tc>
              </a:tr>
              <a:tr h="382107">
                <a:tc vMerge="1">
                  <a:txBody>
                    <a:bodyPr/>
                    <a:lstStyle/>
                    <a:p>
                      <a:endParaRPr lang="en-US"/>
                    </a:p>
                  </a:txBody>
                  <a:tcPr/>
                </a:tc>
                <a:tc>
                  <a:txBody>
                    <a:bodyPr/>
                    <a:lstStyle/>
                    <a:p>
                      <a:r>
                        <a:rPr lang="en-US" sz="1000" dirty="0" smtClean="0"/>
                        <a:t>Contacts</a:t>
                      </a:r>
                      <a:endParaRPr lang="en-US" sz="1000" dirty="0"/>
                    </a:p>
                  </a:txBody>
                  <a:tcPr/>
                </a:tc>
                <a:tc>
                  <a:txBody>
                    <a:bodyPr/>
                    <a:lstStyle/>
                    <a:p>
                      <a:r>
                        <a:rPr lang="en-US" sz="1000" dirty="0" smtClean="0"/>
                        <a:t>You</a:t>
                      </a:r>
                      <a:r>
                        <a:rPr lang="en-US" sz="1000" baseline="0" dirty="0" smtClean="0"/>
                        <a:t> can view all the contact information of the supplier by clicking this link(you can find out more about this in the next slide)</a:t>
                      </a:r>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ea typeface="+mn-ea"/>
                          <a:cs typeface="+mn-cs"/>
                        </a:rPr>
                        <a:t>Inspection Manager, Manager, Data Entry Operator, Admin.</a:t>
                      </a:r>
                    </a:p>
                  </a:txBody>
                  <a:tcPr/>
                </a:tc>
              </a:tr>
              <a:tr h="382107">
                <a:tc vMerge="1">
                  <a:txBody>
                    <a:bodyPr/>
                    <a:lstStyle/>
                    <a:p>
                      <a:endParaRPr lang="en-US" sz="1200" dirty="0"/>
                    </a:p>
                  </a:txBody>
                  <a:tcPr/>
                </a:tc>
                <a:tc>
                  <a:txBody>
                    <a:bodyPr/>
                    <a:lstStyle/>
                    <a:p>
                      <a:endParaRPr lang="en-US" dirty="0"/>
                    </a:p>
                  </a:txBody>
                  <a:tcPr/>
                </a:tc>
                <a:tc>
                  <a:txBody>
                    <a:bodyPr/>
                    <a:lstStyle/>
                    <a:p>
                      <a:endParaRPr lang="en-US" dirty="0"/>
                    </a:p>
                  </a:txBody>
                  <a:tcPr/>
                </a:tc>
                <a:tc>
                  <a:txBody>
                    <a:bodyPr/>
                    <a:lstStyle/>
                    <a:p>
                      <a:endParaRPr lang="en-US" dirty="0"/>
                    </a:p>
                  </a:txBody>
                  <a:tcPr/>
                </a:tc>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Supplier Contact Details</a:t>
            </a:r>
            <a:endParaRPr lang="en-US" dirty="0"/>
          </a:p>
        </p:txBody>
      </p:sp>
      <p:pic>
        <p:nvPicPr>
          <p:cNvPr id="17410" name="Picture 2"/>
          <p:cNvPicPr>
            <a:picLocks noChangeAspect="1" noChangeArrowheads="1"/>
          </p:cNvPicPr>
          <p:nvPr/>
        </p:nvPicPr>
        <p:blipFill>
          <a:blip r:embed="rId2"/>
          <a:srcRect l="17009" t="14583" r="2639" b="45833"/>
          <a:stretch>
            <a:fillRect/>
          </a:stretch>
        </p:blipFill>
        <p:spPr bwMode="auto">
          <a:xfrm>
            <a:off x="0" y="990600"/>
            <a:ext cx="9144000" cy="28956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4038600"/>
          <a:ext cx="9144001" cy="2028075"/>
        </p:xfrm>
        <a:graphic>
          <a:graphicData uri="http://schemas.openxmlformats.org/drawingml/2006/table">
            <a:tbl>
              <a:tblPr firstRow="1" bandRow="1">
                <a:tableStyleId>{5C22544A-7EE6-4342-B048-85BDC9FD1C3A}</a:tableStyleId>
              </a:tblPr>
              <a:tblGrid>
                <a:gridCol w="1219200"/>
                <a:gridCol w="1143001"/>
                <a:gridCol w="4953000"/>
                <a:gridCol w="1828800"/>
              </a:tblGrid>
              <a:tr h="535758">
                <a:tc>
                  <a:txBody>
                    <a:bodyPr/>
                    <a:lstStyle/>
                    <a:p>
                      <a:r>
                        <a:rPr lang="en-US" sz="1200" dirty="0" smtClean="0"/>
                        <a:t>Supplier Contact</a:t>
                      </a:r>
                      <a:r>
                        <a:rPr lang="en-US" sz="1200" baseline="0" dirty="0" smtClean="0"/>
                        <a:t> Details</a:t>
                      </a:r>
                      <a:endParaRPr lang="en-US" sz="1200" dirty="0"/>
                    </a:p>
                  </a:txBody>
                  <a:tcPr/>
                </a:tc>
                <a:tc gridSpan="3">
                  <a:txBody>
                    <a:bodyPr/>
                    <a:lstStyle/>
                    <a:p>
                      <a:r>
                        <a:rPr lang="en-US" sz="1200" dirty="0" smtClean="0"/>
                        <a:t>This</a:t>
                      </a:r>
                      <a:r>
                        <a:rPr lang="en-US" sz="1200" baseline="0" dirty="0" smtClean="0"/>
                        <a:t> page shows all the contact information of a particular supplier.</a:t>
                      </a:r>
                      <a:endParaRPr lang="en-US" sz="1200" dirty="0"/>
                    </a:p>
                  </a:txBody>
                  <a:tcPr/>
                </a:tc>
                <a:tc hMerge="1">
                  <a:txBody>
                    <a:bodyPr/>
                    <a:lstStyle/>
                    <a:p>
                      <a:endParaRPr lang="en-US"/>
                    </a:p>
                  </a:txBody>
                  <a:tcPr/>
                </a:tc>
                <a:tc hMerge="1">
                  <a:txBody>
                    <a:bodyPr/>
                    <a:lstStyle/>
                    <a:p>
                      <a:endParaRPr lang="en-US"/>
                    </a:p>
                  </a:txBody>
                  <a:tcPr/>
                </a:tc>
              </a:tr>
              <a:tr h="303597">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77634">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a:t>
                      </a:r>
                      <a:r>
                        <a:rPr lang="en-US" sz="1000" baseline="0" dirty="0" smtClean="0"/>
                        <a:t> can create a new supplier contact using this link. You can choose the Contact type, fill in the details of the supplier contact and click the save button to save the contact information.</a:t>
                      </a:r>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ea typeface="+mn-ea"/>
                          <a:cs typeface="+mn-cs"/>
                        </a:rPr>
                        <a:t>Inspection Manager, Manager, Data Entry Operator, Admin.</a:t>
                      </a:r>
                      <a:endParaRPr kumimoji="0" lang="en-US" sz="1000" b="0" i="0" u="none" strike="noStrike" kern="1200" cap="none" spc="0" normalizeH="0" baseline="0" noProof="0" dirty="0" smtClean="0">
                        <a:ln>
                          <a:noFill/>
                        </a:ln>
                        <a:solidFill>
                          <a:prstClr val="black"/>
                        </a:solidFill>
                        <a:effectLst/>
                        <a:uLnTx/>
                        <a:uFillTx/>
                        <a:latin typeface="+mn-lt"/>
                        <a:ea typeface="+mn-ea"/>
                        <a:cs typeface="+mn-cs"/>
                      </a:endParaRPr>
                    </a:p>
                  </a:txBody>
                  <a:tcPr/>
                </a:tc>
              </a:tr>
              <a:tr h="38210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a:t>
                      </a:r>
                      <a:r>
                        <a:rPr lang="en-US" sz="1000" baseline="0" dirty="0" smtClean="0"/>
                        <a:t> can edit the corresponding supplier contact information by clicking the modify icon.</a:t>
                      </a:r>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ea typeface="+mn-ea"/>
                          <a:cs typeface="+mn-cs"/>
                        </a:rPr>
                        <a:t>Inspection Manager, Manager, Data Entry Operator, Admin.</a:t>
                      </a:r>
                    </a:p>
                  </a:txBody>
                  <a:tcPr/>
                </a:tc>
              </a:tr>
              <a:tr h="38210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a:t>
                      </a:r>
                      <a:r>
                        <a:rPr lang="en-US" sz="1000" baseline="0" dirty="0" smtClean="0"/>
                        <a:t> can delete the corresponding contact by clicking the corresponding icon</a:t>
                      </a:r>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ea typeface="+mn-ea"/>
                          <a:cs typeface="+mn-cs"/>
                        </a:rPr>
                        <a:t>Inspection Manager, Manager, Data Entry Operator, Admin.</a:t>
                      </a:r>
                    </a:p>
                  </a:txBody>
                  <a:tcPr/>
                </a:tc>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Country</a:t>
            </a:r>
            <a:endParaRPr lang="en-US" dirty="0"/>
          </a:p>
        </p:txBody>
      </p:sp>
      <p:pic>
        <p:nvPicPr>
          <p:cNvPr id="18435" name="Picture 3"/>
          <p:cNvPicPr>
            <a:picLocks noChangeAspect="1" noChangeArrowheads="1"/>
          </p:cNvPicPr>
          <p:nvPr/>
        </p:nvPicPr>
        <p:blipFill>
          <a:blip r:embed="rId2"/>
          <a:srcRect t="16667" r="2562" b="23958"/>
          <a:stretch>
            <a:fillRect/>
          </a:stretch>
        </p:blipFill>
        <p:spPr bwMode="auto">
          <a:xfrm>
            <a:off x="0" y="990600"/>
            <a:ext cx="9144000" cy="2971800"/>
          </a:xfrm>
          <a:prstGeom prst="rect">
            <a:avLst/>
          </a:prstGeom>
          <a:noFill/>
          <a:ln w="9525">
            <a:noFill/>
            <a:miter lim="800000"/>
            <a:headEnd/>
            <a:tailEnd/>
          </a:ln>
          <a:effectLst/>
        </p:spPr>
      </p:pic>
      <p:graphicFrame>
        <p:nvGraphicFramePr>
          <p:cNvPr id="5" name="Table 4"/>
          <p:cNvGraphicFramePr>
            <a:graphicFrameLocks noGrp="1"/>
          </p:cNvGraphicFramePr>
          <p:nvPr/>
        </p:nvGraphicFramePr>
        <p:xfrm>
          <a:off x="-1" y="4096191"/>
          <a:ext cx="9144001" cy="2013942"/>
        </p:xfrm>
        <a:graphic>
          <a:graphicData uri="http://schemas.openxmlformats.org/drawingml/2006/table">
            <a:tbl>
              <a:tblPr firstRow="1" bandRow="1">
                <a:tableStyleId>{5C22544A-7EE6-4342-B048-85BDC9FD1C3A}</a:tableStyleId>
              </a:tblPr>
              <a:tblGrid>
                <a:gridCol w="1219200"/>
                <a:gridCol w="1143001"/>
                <a:gridCol w="4953000"/>
                <a:gridCol w="1828800"/>
              </a:tblGrid>
              <a:tr h="535758">
                <a:tc>
                  <a:txBody>
                    <a:bodyPr/>
                    <a:lstStyle/>
                    <a:p>
                      <a:r>
                        <a:rPr lang="en-US" sz="1200" dirty="0" smtClean="0"/>
                        <a:t>Country</a:t>
                      </a:r>
                      <a:endParaRPr lang="en-US" sz="1200" dirty="0"/>
                    </a:p>
                  </a:txBody>
                  <a:tcPr/>
                </a:tc>
                <a:tc gridSpan="3">
                  <a:txBody>
                    <a:bodyPr/>
                    <a:lstStyle/>
                    <a:p>
                      <a:r>
                        <a:rPr lang="en-US" sz="1200" dirty="0" smtClean="0"/>
                        <a:t>This</a:t>
                      </a:r>
                      <a:r>
                        <a:rPr lang="en-US" sz="1200" baseline="0" dirty="0" smtClean="0"/>
                        <a:t> page shows the list of countries . You can access this page under the People Management category from the Country tab.</a:t>
                      </a:r>
                      <a:endParaRPr lang="en-US" sz="1200" dirty="0"/>
                    </a:p>
                  </a:txBody>
                  <a:tcPr/>
                </a:tc>
                <a:tc hMerge="1">
                  <a:txBody>
                    <a:bodyPr/>
                    <a:lstStyle/>
                    <a:p>
                      <a:endParaRPr lang="en-US"/>
                    </a:p>
                  </a:txBody>
                  <a:tcPr/>
                </a:tc>
                <a:tc hMerge="1">
                  <a:txBody>
                    <a:bodyPr/>
                    <a:lstStyle/>
                    <a:p>
                      <a:endParaRPr lang="en-US"/>
                    </a:p>
                  </a:txBody>
                  <a:tcPr/>
                </a:tc>
              </a:tr>
              <a:tr h="303597">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77634">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a:t>
                      </a:r>
                      <a:r>
                        <a:rPr lang="en-US" sz="1000" baseline="0" dirty="0" smtClean="0"/>
                        <a:t> can create a new country using this link</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Data</a:t>
                      </a:r>
                      <a:r>
                        <a:rPr lang="en-US" sz="1000" baseline="0" dirty="0" smtClean="0"/>
                        <a:t> Entry Operator, Manager, Inspection Manager, Admin</a:t>
                      </a:r>
                      <a:endParaRPr lang="en-US" sz="1000" dirty="0" smtClean="0"/>
                    </a:p>
                  </a:txBody>
                  <a:tcPr/>
                </a:tc>
              </a:tr>
              <a:tr h="38210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a:t>
                      </a:r>
                      <a:r>
                        <a:rPr lang="en-US" sz="1000" baseline="0" dirty="0" smtClean="0"/>
                        <a:t> can use this link to modify the country information.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Data</a:t>
                      </a:r>
                      <a:r>
                        <a:rPr lang="en-US" sz="1000" baseline="0" dirty="0" smtClean="0"/>
                        <a:t> Entry Operator, Manager, Inspection Manager, Admin</a:t>
                      </a:r>
                      <a:endParaRPr lang="en-US" sz="1000" dirty="0" smtClean="0"/>
                    </a:p>
                  </a:txBody>
                  <a:tcPr/>
                </a:tc>
              </a:tr>
              <a:tr h="38210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a:t>
                      </a:r>
                      <a:r>
                        <a:rPr lang="en-US" sz="1000" baseline="0" dirty="0" smtClean="0"/>
                        <a:t> can use this link to delete the country information.</a:t>
                      </a:r>
                      <a:endParaRPr lang="en-US" sz="1000" dirty="0"/>
                    </a:p>
                  </a:txBody>
                  <a:tcPr/>
                </a:tc>
                <a:tc>
                  <a:txBody>
                    <a:bodyPr/>
                    <a:lstStyle/>
                    <a:p>
                      <a:r>
                        <a:rPr lang="en-US" sz="1000" dirty="0" smtClean="0"/>
                        <a:t>Admin</a:t>
                      </a:r>
                      <a:endParaRPr lang="en-US" sz="1000" dirty="0"/>
                    </a:p>
                  </a:txBody>
                  <a:tcPr/>
                </a:tc>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States</a:t>
            </a:r>
            <a:endParaRPr lang="en-US" dirty="0"/>
          </a:p>
        </p:txBody>
      </p:sp>
      <p:pic>
        <p:nvPicPr>
          <p:cNvPr id="19459" name="Picture 3"/>
          <p:cNvPicPr>
            <a:picLocks noChangeAspect="1" noChangeArrowheads="1"/>
          </p:cNvPicPr>
          <p:nvPr/>
        </p:nvPicPr>
        <p:blipFill>
          <a:blip r:embed="rId2"/>
          <a:srcRect t="16667" r="2782" b="25000"/>
          <a:stretch>
            <a:fillRect/>
          </a:stretch>
        </p:blipFill>
        <p:spPr bwMode="auto">
          <a:xfrm>
            <a:off x="0" y="990600"/>
            <a:ext cx="9144000" cy="3352800"/>
          </a:xfrm>
          <a:prstGeom prst="rect">
            <a:avLst/>
          </a:prstGeom>
          <a:noFill/>
          <a:ln w="9525">
            <a:noFill/>
            <a:miter lim="800000"/>
            <a:headEnd/>
            <a:tailEnd/>
          </a:ln>
          <a:effectLst/>
        </p:spPr>
      </p:pic>
      <p:graphicFrame>
        <p:nvGraphicFramePr>
          <p:cNvPr id="5" name="Table 4"/>
          <p:cNvGraphicFramePr>
            <a:graphicFrameLocks noGrp="1"/>
          </p:cNvGraphicFramePr>
          <p:nvPr/>
        </p:nvGraphicFramePr>
        <p:xfrm>
          <a:off x="-1" y="4419600"/>
          <a:ext cx="9144001" cy="2013942"/>
        </p:xfrm>
        <a:graphic>
          <a:graphicData uri="http://schemas.openxmlformats.org/drawingml/2006/table">
            <a:tbl>
              <a:tblPr firstRow="1" bandRow="1">
                <a:tableStyleId>{5C22544A-7EE6-4342-B048-85BDC9FD1C3A}</a:tableStyleId>
              </a:tblPr>
              <a:tblGrid>
                <a:gridCol w="1219200"/>
                <a:gridCol w="1143001"/>
                <a:gridCol w="4953000"/>
                <a:gridCol w="1828800"/>
              </a:tblGrid>
              <a:tr h="535758">
                <a:tc>
                  <a:txBody>
                    <a:bodyPr/>
                    <a:lstStyle/>
                    <a:p>
                      <a:r>
                        <a:rPr lang="en-US" sz="1200" dirty="0" smtClean="0"/>
                        <a:t>States</a:t>
                      </a:r>
                      <a:endParaRPr lang="en-US" sz="1200" dirty="0"/>
                    </a:p>
                  </a:txBody>
                  <a:tcPr/>
                </a:tc>
                <a:tc gridSpan="3">
                  <a:txBody>
                    <a:bodyPr/>
                    <a:lstStyle/>
                    <a:p>
                      <a:r>
                        <a:rPr lang="en-US" sz="1200" dirty="0" smtClean="0"/>
                        <a:t>This</a:t>
                      </a:r>
                      <a:r>
                        <a:rPr lang="en-US" sz="1200" baseline="0" dirty="0" smtClean="0"/>
                        <a:t> page shows the list of States . You can access this page under the People Management category from the states tab.</a:t>
                      </a:r>
                      <a:endParaRPr lang="en-US" sz="1200" dirty="0"/>
                    </a:p>
                  </a:txBody>
                  <a:tcPr/>
                </a:tc>
                <a:tc hMerge="1">
                  <a:txBody>
                    <a:bodyPr/>
                    <a:lstStyle/>
                    <a:p>
                      <a:endParaRPr lang="en-US"/>
                    </a:p>
                  </a:txBody>
                  <a:tcPr/>
                </a:tc>
                <a:tc hMerge="1">
                  <a:txBody>
                    <a:bodyPr/>
                    <a:lstStyle/>
                    <a:p>
                      <a:endParaRPr lang="en-US"/>
                    </a:p>
                  </a:txBody>
                  <a:tcPr/>
                </a:tc>
              </a:tr>
              <a:tr h="303597">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77634">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a:t>
                      </a:r>
                      <a:r>
                        <a:rPr lang="en-US" sz="1000" baseline="0" dirty="0" smtClean="0"/>
                        <a:t> can create a new state using this link. While creating the new state information you have enter the name of the state and select the corresponding country.</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Data</a:t>
                      </a:r>
                      <a:r>
                        <a:rPr lang="en-US" sz="1000" baseline="0" dirty="0" smtClean="0"/>
                        <a:t> Entry Operator, Manager, Inspection Manager, Admin</a:t>
                      </a:r>
                      <a:endParaRPr lang="en-US" sz="1000" dirty="0" smtClean="0"/>
                    </a:p>
                  </a:txBody>
                  <a:tcPr/>
                </a:tc>
              </a:tr>
              <a:tr h="38210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a:t>
                      </a:r>
                      <a:r>
                        <a:rPr lang="en-US" sz="1000" baseline="0" dirty="0" smtClean="0"/>
                        <a:t> can use this link to modify the state information.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Data</a:t>
                      </a:r>
                      <a:r>
                        <a:rPr lang="en-US" sz="1000" baseline="0" dirty="0" smtClean="0"/>
                        <a:t> Entry Operator, Manager, Inspection Manager, Admin</a:t>
                      </a:r>
                      <a:endParaRPr lang="en-US" sz="1000" dirty="0" smtClean="0"/>
                    </a:p>
                  </a:txBody>
                  <a:tcPr/>
                </a:tc>
              </a:tr>
              <a:tr h="38210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a:t>
                      </a:r>
                      <a:r>
                        <a:rPr lang="en-US" sz="1000" baseline="0" dirty="0" smtClean="0"/>
                        <a:t> can use this link to delete the state information.</a:t>
                      </a:r>
                      <a:endParaRPr lang="en-US" sz="1000" dirty="0"/>
                    </a:p>
                  </a:txBody>
                  <a:tcPr/>
                </a:tc>
                <a:tc>
                  <a:txBody>
                    <a:bodyPr/>
                    <a:lstStyle/>
                    <a:p>
                      <a:r>
                        <a:rPr lang="en-US" sz="1000" dirty="0" smtClean="0"/>
                        <a:t>Admin</a:t>
                      </a:r>
                      <a:endParaRPr lang="en-US" sz="1000" dirty="0"/>
                    </a:p>
                  </a:txBody>
                  <a:tcPr/>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City</a:t>
            </a:r>
            <a:endParaRPr lang="en-US" dirty="0"/>
          </a:p>
        </p:txBody>
      </p:sp>
      <p:pic>
        <p:nvPicPr>
          <p:cNvPr id="20482" name="Picture 2"/>
          <p:cNvPicPr>
            <a:picLocks noChangeAspect="1" noChangeArrowheads="1"/>
          </p:cNvPicPr>
          <p:nvPr/>
        </p:nvPicPr>
        <p:blipFill>
          <a:blip r:embed="rId2"/>
          <a:srcRect t="17708" r="2782" b="25000"/>
          <a:stretch>
            <a:fillRect/>
          </a:stretch>
        </p:blipFill>
        <p:spPr bwMode="auto">
          <a:xfrm>
            <a:off x="0" y="990600"/>
            <a:ext cx="9144000" cy="32004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4419600"/>
          <a:ext cx="9144001" cy="2013942"/>
        </p:xfrm>
        <a:graphic>
          <a:graphicData uri="http://schemas.openxmlformats.org/drawingml/2006/table">
            <a:tbl>
              <a:tblPr firstRow="1" bandRow="1">
                <a:tableStyleId>{5C22544A-7EE6-4342-B048-85BDC9FD1C3A}</a:tableStyleId>
              </a:tblPr>
              <a:tblGrid>
                <a:gridCol w="1219200"/>
                <a:gridCol w="1143001"/>
                <a:gridCol w="4953000"/>
                <a:gridCol w="1828800"/>
              </a:tblGrid>
              <a:tr h="535758">
                <a:tc>
                  <a:txBody>
                    <a:bodyPr/>
                    <a:lstStyle/>
                    <a:p>
                      <a:r>
                        <a:rPr lang="en-US" sz="1200" dirty="0" smtClean="0"/>
                        <a:t>City</a:t>
                      </a:r>
                      <a:endParaRPr lang="en-US" sz="1200" dirty="0"/>
                    </a:p>
                  </a:txBody>
                  <a:tcPr/>
                </a:tc>
                <a:tc gridSpan="3">
                  <a:txBody>
                    <a:bodyPr/>
                    <a:lstStyle/>
                    <a:p>
                      <a:r>
                        <a:rPr lang="en-US" sz="1200" dirty="0" smtClean="0"/>
                        <a:t>This</a:t>
                      </a:r>
                      <a:r>
                        <a:rPr lang="en-US" sz="1200" baseline="0" dirty="0" smtClean="0"/>
                        <a:t> page shows the list of  Cities. You can access this page under the People Management category from the City tab.</a:t>
                      </a:r>
                      <a:endParaRPr lang="en-US" sz="1200" dirty="0"/>
                    </a:p>
                  </a:txBody>
                  <a:tcPr/>
                </a:tc>
                <a:tc hMerge="1">
                  <a:txBody>
                    <a:bodyPr/>
                    <a:lstStyle/>
                    <a:p>
                      <a:endParaRPr lang="en-US"/>
                    </a:p>
                  </a:txBody>
                  <a:tcPr/>
                </a:tc>
                <a:tc hMerge="1">
                  <a:txBody>
                    <a:bodyPr/>
                    <a:lstStyle/>
                    <a:p>
                      <a:endParaRPr lang="en-US"/>
                    </a:p>
                  </a:txBody>
                  <a:tcPr/>
                </a:tc>
              </a:tr>
              <a:tr h="303597">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377634">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a:t>
                      </a:r>
                      <a:r>
                        <a:rPr lang="en-US" sz="1000" baseline="0" dirty="0" smtClean="0"/>
                        <a:t> city using this link. After filling the name of the city and selecting the appropriate country and state information click the save button to save the city.</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Data</a:t>
                      </a:r>
                      <a:r>
                        <a:rPr lang="en-US" sz="1000" baseline="0" dirty="0" smtClean="0"/>
                        <a:t> Entry Operator, Manager, Inspection Manager, Admin</a:t>
                      </a:r>
                      <a:endParaRPr lang="en-US" sz="1000" dirty="0" smtClean="0"/>
                    </a:p>
                  </a:txBody>
                  <a:tcPr/>
                </a:tc>
              </a:tr>
              <a:tr h="382107">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a:t>
                      </a:r>
                      <a:r>
                        <a:rPr lang="en-US" sz="1000" baseline="0" dirty="0" smtClean="0"/>
                        <a:t> can use this link to modify the city information.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Data</a:t>
                      </a:r>
                      <a:r>
                        <a:rPr lang="en-US" sz="1000" baseline="0" dirty="0" smtClean="0"/>
                        <a:t> Entry Operator, Manager, Inspection Manager, Admin</a:t>
                      </a:r>
                      <a:endParaRPr lang="en-US" sz="1000" dirty="0" smtClean="0"/>
                    </a:p>
                  </a:txBody>
                  <a:tcPr/>
                </a:tc>
              </a:tr>
              <a:tr h="382107">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a:t>
                      </a:r>
                      <a:r>
                        <a:rPr lang="en-US" sz="1000" baseline="0" dirty="0" smtClean="0"/>
                        <a:t> can use this link to delete the city information.</a:t>
                      </a:r>
                      <a:endParaRPr lang="en-US" sz="1000" dirty="0"/>
                    </a:p>
                  </a:txBody>
                  <a:tcPr/>
                </a:tc>
                <a:tc>
                  <a:txBody>
                    <a:bodyPr/>
                    <a:lstStyle/>
                    <a:p>
                      <a:r>
                        <a:rPr lang="en-US" sz="1000" dirty="0" smtClean="0"/>
                        <a:t>Admin</a:t>
                      </a:r>
                      <a:endParaRPr lang="en-US" sz="1000" dirty="0"/>
                    </a:p>
                  </a:txBody>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Product List</a:t>
            </a:r>
            <a:endParaRPr lang="en-US" dirty="0"/>
          </a:p>
        </p:txBody>
      </p:sp>
      <p:graphicFrame>
        <p:nvGraphicFramePr>
          <p:cNvPr id="4" name="Table 3"/>
          <p:cNvGraphicFramePr>
            <a:graphicFrameLocks noGrp="1"/>
          </p:cNvGraphicFramePr>
          <p:nvPr/>
        </p:nvGraphicFramePr>
        <p:xfrm>
          <a:off x="0" y="3841512"/>
          <a:ext cx="9144001" cy="3276600"/>
        </p:xfrm>
        <a:graphic>
          <a:graphicData uri="http://schemas.openxmlformats.org/drawingml/2006/table">
            <a:tbl>
              <a:tblPr firstRow="1" bandRow="1">
                <a:tableStyleId>{5C22544A-7EE6-4342-B048-85BDC9FD1C3A}</a:tableStyleId>
              </a:tblPr>
              <a:tblGrid>
                <a:gridCol w="914400"/>
                <a:gridCol w="1371600"/>
                <a:gridCol w="4495800"/>
                <a:gridCol w="2362201"/>
              </a:tblGrid>
              <a:tr h="263543">
                <a:tc>
                  <a:txBody>
                    <a:bodyPr/>
                    <a:lstStyle/>
                    <a:p>
                      <a:r>
                        <a:rPr lang="en-US" sz="1200" dirty="0" smtClean="0"/>
                        <a:t>Product List</a:t>
                      </a:r>
                      <a:endParaRPr lang="en-US" sz="1200" dirty="0"/>
                    </a:p>
                  </a:txBody>
                  <a:tcPr/>
                </a:tc>
                <a:tc gridSpan="3">
                  <a:txBody>
                    <a:bodyPr/>
                    <a:lstStyle/>
                    <a:p>
                      <a:r>
                        <a:rPr lang="en-US" sz="1200" dirty="0" smtClean="0"/>
                        <a:t>This</a:t>
                      </a:r>
                      <a:r>
                        <a:rPr lang="en-US" sz="1200" baseline="0" dirty="0" smtClean="0"/>
                        <a:t> page keeps information about  products that belong to particular product type used in our business.</a:t>
                      </a:r>
                      <a:endParaRPr lang="en-US" sz="1200" dirty="0"/>
                    </a:p>
                  </a:txBody>
                  <a:tcPr/>
                </a:tc>
                <a:tc hMerge="1">
                  <a:txBody>
                    <a:bodyPr/>
                    <a:lstStyle/>
                    <a:p>
                      <a:endParaRPr lang="en-US"/>
                    </a:p>
                  </a:txBody>
                  <a:tcPr/>
                </a:tc>
                <a:tc hMerge="1">
                  <a:txBody>
                    <a:bodyPr/>
                    <a:lstStyle/>
                    <a:p>
                      <a:endParaRPr lang="en-US"/>
                    </a:p>
                  </a:txBody>
                  <a:tcPr/>
                </a:tc>
              </a:tr>
              <a:tr h="248902">
                <a:tc rowSpan="9">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234260">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 product using this link.(which will be shown in the next slide)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a:t>
                      </a:r>
                      <a:r>
                        <a:rPr lang="en-US" sz="1000" baseline="0" dirty="0" smtClean="0"/>
                        <a:t> Entry Operator.</a:t>
                      </a:r>
                      <a:endParaRPr lang="en-US" sz="1000" dirty="0" smtClean="0"/>
                    </a:p>
                  </a:txBody>
                  <a:tcPr/>
                </a:tc>
              </a:tr>
              <a:tr h="380673">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product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p>
                  </a:txBody>
                  <a:tcPr/>
                </a:tc>
              </a:tr>
              <a:tr h="234260">
                <a:tc vMerge="1">
                  <a:txBody>
                    <a:bodyPr/>
                    <a:lstStyle/>
                    <a:p>
                      <a:endParaRPr lang="en-US" sz="1200" dirty="0"/>
                    </a:p>
                  </a:txBody>
                  <a:tcPr/>
                </a:tc>
                <a:tc>
                  <a:txBody>
                    <a:bodyPr/>
                    <a:lstStyle/>
                    <a:p>
                      <a:r>
                        <a:rPr lang="en-US" sz="1000" dirty="0" smtClean="0"/>
                        <a:t>Export To Excel</a:t>
                      </a:r>
                      <a:endParaRPr lang="en-US" sz="1000" dirty="0"/>
                    </a:p>
                  </a:txBody>
                  <a:tcPr/>
                </a:tc>
                <a:tc>
                  <a:txBody>
                    <a:bodyPr/>
                    <a:lstStyle/>
                    <a:p>
                      <a:r>
                        <a:rPr lang="en-US" sz="1000" dirty="0" smtClean="0"/>
                        <a:t>You can export all the list of products</a:t>
                      </a:r>
                      <a:r>
                        <a:rPr lang="en-US" sz="1000" baseline="0" dirty="0" smtClean="0"/>
                        <a:t> to an Excel  file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Manager, Data Entry Operator.</a:t>
                      </a:r>
                    </a:p>
                  </a:txBody>
                  <a:tcPr/>
                </a:tc>
              </a:tr>
              <a:tr h="234260">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 the product</a:t>
                      </a:r>
                      <a:r>
                        <a:rPr lang="en-US" sz="1000" baseline="0" dirty="0" smtClean="0"/>
                        <a:t> by clicking the corresponding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a:t>
                      </a:r>
                    </a:p>
                  </a:txBody>
                  <a:tcPr/>
                </a:tc>
              </a:tr>
              <a:tr h="234260">
                <a:tc vMerge="1">
                  <a:txBody>
                    <a:bodyPr/>
                    <a:lstStyle/>
                    <a:p>
                      <a:endParaRPr lang="en-US" sz="1200" dirty="0"/>
                    </a:p>
                  </a:txBody>
                  <a:tcPr/>
                </a:tc>
                <a:tc>
                  <a:txBody>
                    <a:bodyPr/>
                    <a:lstStyle/>
                    <a:p>
                      <a:r>
                        <a:rPr lang="en-US" sz="1000" dirty="0" smtClean="0"/>
                        <a:t>See Full Image</a:t>
                      </a:r>
                      <a:endParaRPr lang="en-US" sz="1000" dirty="0"/>
                    </a:p>
                  </a:txBody>
                  <a:tcPr/>
                </a:tc>
                <a:tc>
                  <a:txBody>
                    <a:bodyPr/>
                    <a:lstStyle/>
                    <a:p>
                      <a:r>
                        <a:rPr lang="en-US" sz="1000" dirty="0" smtClean="0"/>
                        <a:t>You can use this option to view</a:t>
                      </a:r>
                      <a:r>
                        <a:rPr lang="en-US" sz="1000" baseline="0" dirty="0" smtClean="0"/>
                        <a:t> the images in full screen.</a:t>
                      </a:r>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ea typeface="+mn-ea"/>
                          <a:cs typeface="+mn-cs"/>
                        </a:rPr>
                        <a:t>Admin, Manager, Data Entry Operator.</a:t>
                      </a:r>
                    </a:p>
                  </a:txBody>
                  <a:tcPr/>
                </a:tc>
              </a:tr>
              <a:tr h="380673">
                <a:tc vMerge="1">
                  <a:txBody>
                    <a:bodyPr/>
                    <a:lstStyle/>
                    <a:p>
                      <a:endParaRPr lang="en-US" sz="1200" dirty="0"/>
                    </a:p>
                  </a:txBody>
                  <a:tcPr/>
                </a:tc>
                <a:tc>
                  <a:txBody>
                    <a:bodyPr/>
                    <a:lstStyle/>
                    <a:p>
                      <a:r>
                        <a:rPr lang="en-US" sz="1000" dirty="0" smtClean="0"/>
                        <a:t>Product Supplier</a:t>
                      </a:r>
                      <a:endParaRPr lang="en-US" sz="1000" dirty="0"/>
                    </a:p>
                  </a:txBody>
                  <a:tcPr/>
                </a:tc>
                <a:tc>
                  <a:txBody>
                    <a:bodyPr/>
                    <a:lstStyle/>
                    <a:p>
                      <a:r>
                        <a:rPr lang="en-US" sz="1000" dirty="0" smtClean="0"/>
                        <a:t>You can find the list of suppliers for</a:t>
                      </a:r>
                      <a:r>
                        <a:rPr lang="en-US" sz="1000" baseline="0" dirty="0" smtClean="0"/>
                        <a:t> the product using this link.(which will be shown next to the create slide)</a:t>
                      </a:r>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ea typeface="+mn-ea"/>
                          <a:cs typeface="+mn-cs"/>
                        </a:rPr>
                        <a:t>Admin, Manager, Data Entry Operator.</a:t>
                      </a:r>
                    </a:p>
                  </a:txBody>
                  <a:tcPr/>
                </a:tc>
              </a:tr>
              <a:tr h="266184">
                <a:tc vMerge="1">
                  <a:txBody>
                    <a:bodyPr/>
                    <a:lstStyle/>
                    <a:p>
                      <a:endParaRPr lang="en-US" sz="1200" dirty="0"/>
                    </a:p>
                  </a:txBody>
                  <a:tcPr/>
                </a:tc>
                <a:tc>
                  <a:txBody>
                    <a:bodyPr/>
                    <a:lstStyle/>
                    <a:p>
                      <a:r>
                        <a:rPr lang="en-US" sz="1000" dirty="0" smtClean="0"/>
                        <a:t>Included</a:t>
                      </a:r>
                      <a:r>
                        <a:rPr lang="en-US" sz="1000" baseline="0" dirty="0" smtClean="0"/>
                        <a:t> Accessories</a:t>
                      </a:r>
                      <a:endParaRPr lang="en-US" sz="1000" dirty="0"/>
                    </a:p>
                  </a:txBody>
                  <a:tcPr/>
                </a:tc>
                <a:tc>
                  <a:txBody>
                    <a:bodyPr/>
                    <a:lstStyle/>
                    <a:p>
                      <a:r>
                        <a:rPr lang="en-US" sz="1000" dirty="0" smtClean="0"/>
                        <a:t>This shows</a:t>
                      </a:r>
                      <a:r>
                        <a:rPr lang="en-US" sz="1000" baseline="0" dirty="0" smtClean="0"/>
                        <a:t> the list of Accessories that are included with the product.(You can find more about this next to the product supplier slide)</a:t>
                      </a:r>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ea typeface="+mn-ea"/>
                          <a:cs typeface="+mn-cs"/>
                        </a:rPr>
                        <a:t>Admin, Manager, Data Entry Operator.</a:t>
                      </a:r>
                    </a:p>
                  </a:txBody>
                  <a:tcPr/>
                </a:tc>
              </a:tr>
              <a:tr h="266184">
                <a:tc vMerge="1">
                  <a:txBody>
                    <a:bodyPr/>
                    <a:lstStyle/>
                    <a:p>
                      <a:endParaRPr lang="en-US" sz="1200" dirty="0"/>
                    </a:p>
                  </a:txBody>
                  <a:tcPr/>
                </a:tc>
                <a:tc>
                  <a:txBody>
                    <a:bodyPr/>
                    <a:lstStyle/>
                    <a:p>
                      <a:r>
                        <a:rPr lang="en-US" sz="1000" dirty="0" smtClean="0"/>
                        <a:t>Related Accessories</a:t>
                      </a:r>
                      <a:endParaRPr lang="en-US" sz="1000" dirty="0"/>
                    </a:p>
                  </a:txBody>
                  <a:tcPr/>
                </a:tc>
                <a:tc>
                  <a:txBody>
                    <a:bodyPr/>
                    <a:lstStyle/>
                    <a:p>
                      <a:r>
                        <a:rPr lang="en-US" sz="1000" dirty="0" smtClean="0"/>
                        <a:t>You can see</a:t>
                      </a:r>
                      <a:r>
                        <a:rPr lang="en-US" sz="1000" baseline="0" dirty="0" smtClean="0"/>
                        <a:t> the list of all the related accessories for the particular product.(You can find more about this next to the included accessories slide)</a:t>
                      </a:r>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ea typeface="+mn-ea"/>
                          <a:cs typeface="+mn-cs"/>
                        </a:rPr>
                        <a:t>Admin, Manager, Data Entry Operator.</a:t>
                      </a:r>
                    </a:p>
                  </a:txBody>
                  <a:tcPr/>
                </a:tc>
              </a:tr>
            </a:tbl>
          </a:graphicData>
        </a:graphic>
      </p:graphicFrame>
      <p:pic>
        <p:nvPicPr>
          <p:cNvPr id="1026" name="Picture 2"/>
          <p:cNvPicPr>
            <a:picLocks noChangeAspect="1" noChangeArrowheads="1"/>
          </p:cNvPicPr>
          <p:nvPr/>
        </p:nvPicPr>
        <p:blipFill>
          <a:blip r:embed="rId2"/>
          <a:srcRect l="17188" t="14754" r="3906" b="20864"/>
          <a:stretch>
            <a:fillRect/>
          </a:stretch>
        </p:blipFill>
        <p:spPr bwMode="auto">
          <a:xfrm>
            <a:off x="0" y="990600"/>
            <a:ext cx="9144000" cy="2743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New Product</a:t>
            </a:r>
            <a:endParaRPr lang="en-US" dirty="0"/>
          </a:p>
        </p:txBody>
      </p:sp>
      <p:pic>
        <p:nvPicPr>
          <p:cNvPr id="3" name="Picture 3"/>
          <p:cNvPicPr>
            <a:picLocks noChangeAspect="1" noChangeArrowheads="1"/>
          </p:cNvPicPr>
          <p:nvPr/>
        </p:nvPicPr>
        <p:blipFill>
          <a:blip r:embed="rId2"/>
          <a:srcRect l="16984" t="15217" r="2310" b="8696"/>
          <a:stretch>
            <a:fillRect/>
          </a:stretch>
        </p:blipFill>
        <p:spPr bwMode="auto">
          <a:xfrm>
            <a:off x="0" y="990600"/>
            <a:ext cx="9144000" cy="34290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4404360"/>
          <a:ext cx="9144001" cy="2453640"/>
        </p:xfrm>
        <a:graphic>
          <a:graphicData uri="http://schemas.openxmlformats.org/drawingml/2006/table">
            <a:tbl>
              <a:tblPr firstRow="1" bandRow="1">
                <a:tableStyleId>{5C22544A-7EE6-4342-B048-85BDC9FD1C3A}</a:tableStyleId>
              </a:tblPr>
              <a:tblGrid>
                <a:gridCol w="1447800"/>
                <a:gridCol w="2971800"/>
                <a:gridCol w="1295400"/>
                <a:gridCol w="3429001"/>
              </a:tblGrid>
              <a:tr h="222476">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209389">
                <a:tc>
                  <a:txBody>
                    <a:bodyPr/>
                    <a:lstStyle/>
                    <a:p>
                      <a:r>
                        <a:rPr lang="en-US" sz="1000" dirty="0" smtClean="0"/>
                        <a:t>Product Name</a:t>
                      </a:r>
                      <a:endParaRPr lang="en-US" sz="1000" dirty="0"/>
                    </a:p>
                  </a:txBody>
                  <a:tcPr/>
                </a:tc>
                <a:tc>
                  <a:txBody>
                    <a:bodyPr/>
                    <a:lstStyle/>
                    <a:p>
                      <a:r>
                        <a:rPr lang="en-US" sz="1000" dirty="0" smtClean="0"/>
                        <a:t>Name</a:t>
                      </a:r>
                      <a:r>
                        <a:rPr lang="en-US" sz="1000" baseline="0" dirty="0" smtClean="0"/>
                        <a:t> of the product</a:t>
                      </a:r>
                      <a:endParaRPr lang="en-US" sz="1000" dirty="0"/>
                    </a:p>
                  </a:txBody>
                  <a:tcPr/>
                </a:tc>
                <a:tc>
                  <a:txBody>
                    <a:bodyPr/>
                    <a:lstStyle/>
                    <a:p>
                      <a:r>
                        <a:rPr lang="en-US" sz="1000" dirty="0" smtClean="0"/>
                        <a:t>Standard Cost</a:t>
                      </a:r>
                      <a:endParaRPr lang="en-US" sz="1000" dirty="0"/>
                    </a:p>
                  </a:txBody>
                  <a:tcPr/>
                </a:tc>
                <a:tc>
                  <a:txBody>
                    <a:bodyPr/>
                    <a:lstStyle/>
                    <a:p>
                      <a:r>
                        <a:rPr lang="en-US" sz="1000" dirty="0" smtClean="0"/>
                        <a:t>The Cost parameter of</a:t>
                      </a:r>
                      <a:r>
                        <a:rPr lang="en-US" sz="1000" baseline="0" dirty="0" smtClean="0"/>
                        <a:t> the product</a:t>
                      </a:r>
                      <a:endParaRPr lang="en-US" sz="1000" dirty="0"/>
                    </a:p>
                  </a:txBody>
                  <a:tcPr/>
                </a:tc>
              </a:tr>
              <a:tr h="209389">
                <a:tc>
                  <a:txBody>
                    <a:bodyPr/>
                    <a:lstStyle/>
                    <a:p>
                      <a:r>
                        <a:rPr lang="en-US" sz="1000" dirty="0" smtClean="0"/>
                        <a:t>Unit</a:t>
                      </a:r>
                      <a:endParaRPr lang="en-US" sz="1000" dirty="0"/>
                    </a:p>
                  </a:txBody>
                  <a:tcPr/>
                </a:tc>
                <a:tc>
                  <a:txBody>
                    <a:bodyPr/>
                    <a:lstStyle/>
                    <a:p>
                      <a:r>
                        <a:rPr lang="en-US" sz="1000" dirty="0" smtClean="0"/>
                        <a:t>Product Unit</a:t>
                      </a:r>
                      <a:endParaRPr lang="en-US" sz="1000" dirty="0"/>
                    </a:p>
                  </a:txBody>
                  <a:tcPr/>
                </a:tc>
                <a:tc>
                  <a:txBody>
                    <a:bodyPr/>
                    <a:lstStyle/>
                    <a:p>
                      <a:r>
                        <a:rPr lang="en-US" sz="1000" dirty="0" smtClean="0"/>
                        <a:t>Shape</a:t>
                      </a:r>
                      <a:endParaRPr lang="en-US" sz="1000" dirty="0"/>
                    </a:p>
                  </a:txBody>
                  <a:tcPr/>
                </a:tc>
                <a:tc>
                  <a:txBody>
                    <a:bodyPr/>
                    <a:lstStyle/>
                    <a:p>
                      <a:r>
                        <a:rPr lang="en-US" sz="1000" dirty="0" smtClean="0"/>
                        <a:t>Defines</a:t>
                      </a:r>
                      <a:r>
                        <a:rPr lang="en-US" sz="1000" baseline="0" dirty="0" smtClean="0"/>
                        <a:t> the shape of the product</a:t>
                      </a:r>
                      <a:endParaRPr lang="en-US" sz="1000" dirty="0"/>
                    </a:p>
                  </a:txBody>
                  <a:tcPr/>
                </a:tc>
              </a:tr>
              <a:tr h="209389">
                <a:tc>
                  <a:txBody>
                    <a:bodyPr/>
                    <a:lstStyle/>
                    <a:p>
                      <a:r>
                        <a:rPr lang="en-US" sz="1000" dirty="0" smtClean="0"/>
                        <a:t>Description</a:t>
                      </a:r>
                      <a:endParaRPr lang="en-US" sz="1000" dirty="0"/>
                    </a:p>
                  </a:txBody>
                  <a:tcPr/>
                </a:tc>
                <a:tc>
                  <a:txBody>
                    <a:bodyPr/>
                    <a:lstStyle/>
                    <a:p>
                      <a:r>
                        <a:rPr lang="en-US" sz="1000" dirty="0" smtClean="0"/>
                        <a:t>Description</a:t>
                      </a:r>
                      <a:r>
                        <a:rPr lang="en-US" sz="1000" baseline="0" dirty="0" smtClean="0"/>
                        <a:t> about the product</a:t>
                      </a:r>
                      <a:endParaRPr lang="en-US" sz="1000" dirty="0"/>
                    </a:p>
                  </a:txBody>
                  <a:tcPr/>
                </a:tc>
                <a:tc>
                  <a:txBody>
                    <a:bodyPr/>
                    <a:lstStyle/>
                    <a:p>
                      <a:r>
                        <a:rPr lang="en-US" sz="1000" dirty="0" smtClean="0"/>
                        <a:t>Length</a:t>
                      </a:r>
                      <a:endParaRPr lang="en-US" sz="1000" dirty="0"/>
                    </a:p>
                  </a:txBody>
                  <a:tcPr/>
                </a:tc>
                <a:tc>
                  <a:txBody>
                    <a:bodyPr/>
                    <a:lstStyle/>
                    <a:p>
                      <a:r>
                        <a:rPr lang="en-US" sz="1000" dirty="0" smtClean="0"/>
                        <a:t>Defines the length</a:t>
                      </a:r>
                      <a:r>
                        <a:rPr lang="en-US" sz="1000" baseline="0" dirty="0" smtClean="0"/>
                        <a:t> of the product</a:t>
                      </a:r>
                      <a:endParaRPr lang="en-US" sz="1000" dirty="0"/>
                    </a:p>
                  </a:txBody>
                  <a:tcPr/>
                </a:tc>
              </a:tr>
              <a:tr h="20938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 Code</a:t>
                      </a:r>
                    </a:p>
                  </a:txBody>
                  <a:tcPr/>
                </a:tc>
                <a:tc>
                  <a:txBody>
                    <a:bodyPr/>
                    <a:lstStyle/>
                    <a:p>
                      <a:r>
                        <a:rPr lang="en-US" sz="1000" dirty="0" smtClean="0"/>
                        <a:t>Unique</a:t>
                      </a:r>
                      <a:r>
                        <a:rPr lang="en-US" sz="1000" baseline="0" dirty="0" smtClean="0"/>
                        <a:t> code of the product</a:t>
                      </a:r>
                      <a:endParaRPr lang="en-US" sz="1000" dirty="0"/>
                    </a:p>
                  </a:txBody>
                  <a:tcPr/>
                </a:tc>
                <a:tc>
                  <a:txBody>
                    <a:bodyPr/>
                    <a:lstStyle/>
                    <a:p>
                      <a:r>
                        <a:rPr lang="en-US" sz="1000" dirty="0" smtClean="0"/>
                        <a:t>Width</a:t>
                      </a:r>
                      <a:endParaRPr lang="en-US" sz="1000" dirty="0"/>
                    </a:p>
                  </a:txBody>
                  <a:tcPr/>
                </a:tc>
                <a:tc>
                  <a:txBody>
                    <a:bodyPr/>
                    <a:lstStyle/>
                    <a:p>
                      <a:r>
                        <a:rPr lang="en-US" sz="1000" dirty="0" smtClean="0"/>
                        <a:t>Defines the width of the product</a:t>
                      </a:r>
                      <a:endParaRPr lang="en-US" sz="1000" dirty="0"/>
                    </a:p>
                  </a:txBody>
                  <a:tcPr/>
                </a:tc>
              </a:tr>
              <a:tr h="20938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Product Group</a:t>
                      </a:r>
                    </a:p>
                  </a:txBody>
                  <a:tcPr/>
                </a:tc>
                <a:tc>
                  <a:txBody>
                    <a:bodyPr/>
                    <a:lstStyle/>
                    <a:p>
                      <a:r>
                        <a:rPr lang="en-US" sz="1000" dirty="0" smtClean="0"/>
                        <a:t>Defines</a:t>
                      </a:r>
                      <a:r>
                        <a:rPr lang="en-US" sz="1000" baseline="0" dirty="0" smtClean="0"/>
                        <a:t> which group the product belongs</a:t>
                      </a:r>
                      <a:endParaRPr lang="en-US" sz="1000" dirty="0"/>
                    </a:p>
                  </a:txBody>
                  <a:tcPr/>
                </a:tc>
                <a:tc>
                  <a:txBody>
                    <a:bodyPr/>
                    <a:lstStyle/>
                    <a:p>
                      <a:r>
                        <a:rPr lang="en-US" sz="1000" dirty="0" smtClean="0"/>
                        <a:t>Height</a:t>
                      </a:r>
                      <a:endParaRPr lang="en-US" sz="1000" dirty="0"/>
                    </a:p>
                  </a:txBody>
                  <a:tcPr/>
                </a:tc>
                <a:tc>
                  <a:txBody>
                    <a:bodyPr/>
                    <a:lstStyle/>
                    <a:p>
                      <a:r>
                        <a:rPr lang="en-US" sz="1000" dirty="0" smtClean="0"/>
                        <a:t>Defines the height</a:t>
                      </a:r>
                      <a:r>
                        <a:rPr lang="en-US" sz="1000" baseline="0" dirty="0" smtClean="0"/>
                        <a:t> of the product</a:t>
                      </a:r>
                      <a:endParaRPr lang="en-US" sz="1000" dirty="0"/>
                    </a:p>
                  </a:txBody>
                  <a:tcPr/>
                </a:tc>
              </a:tr>
              <a:tr h="20938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smtClean="0"/>
                        <a:t>Product Collection</a:t>
                      </a:r>
                    </a:p>
                  </a:txBody>
                  <a:tcPr/>
                </a:tc>
                <a:tc>
                  <a:txBody>
                    <a:bodyPr/>
                    <a:lstStyle/>
                    <a:p>
                      <a:r>
                        <a:rPr lang="en-US" sz="1000" dirty="0" smtClean="0"/>
                        <a:t>Defines</a:t>
                      </a:r>
                      <a:r>
                        <a:rPr lang="en-US" sz="1000" baseline="0" dirty="0" smtClean="0"/>
                        <a:t> which collection the product belongs</a:t>
                      </a:r>
                      <a:endParaRPr lang="en-US" sz="1000" dirty="0"/>
                    </a:p>
                  </a:txBody>
                  <a:tcPr/>
                </a:tc>
                <a:tc>
                  <a:txBody>
                    <a:bodyPr/>
                    <a:lstStyle/>
                    <a:p>
                      <a:r>
                        <a:rPr lang="en-US" sz="1000" dirty="0" smtClean="0"/>
                        <a:t>Thickness</a:t>
                      </a:r>
                      <a:endParaRPr lang="en-US" sz="1000" dirty="0"/>
                    </a:p>
                  </a:txBody>
                  <a:tcPr/>
                </a:tc>
                <a:tc>
                  <a:txBody>
                    <a:bodyPr/>
                    <a:lstStyle/>
                    <a:p>
                      <a:r>
                        <a:rPr lang="en-US" sz="1000" dirty="0" smtClean="0"/>
                        <a:t>Defines</a:t>
                      </a:r>
                      <a:r>
                        <a:rPr lang="en-US" sz="1000" baseline="0" dirty="0" smtClean="0"/>
                        <a:t> the thickness of the product</a:t>
                      </a:r>
                      <a:endParaRPr lang="en-US" sz="1000" dirty="0"/>
                    </a:p>
                  </a:txBody>
                  <a:tcPr/>
                </a:tc>
              </a:tr>
              <a:tr h="209389">
                <a:tc>
                  <a:txBody>
                    <a:bodyPr/>
                    <a:lstStyle/>
                    <a:p>
                      <a:r>
                        <a:rPr lang="en-US" sz="1000" dirty="0" smtClean="0"/>
                        <a:t>Product Construction</a:t>
                      </a:r>
                      <a:endParaRPr lang="en-US" sz="1000" dirty="0"/>
                    </a:p>
                  </a:txBody>
                  <a:tcPr/>
                </a:tc>
                <a:tc>
                  <a:txBody>
                    <a:bodyPr/>
                    <a:lstStyle/>
                    <a:p>
                      <a:r>
                        <a:rPr lang="en-US" sz="1000" dirty="0" smtClean="0"/>
                        <a:t>Defines</a:t>
                      </a:r>
                      <a:r>
                        <a:rPr lang="en-US" sz="1000" baseline="0" dirty="0" smtClean="0"/>
                        <a:t> which construction the product belongs</a:t>
                      </a:r>
                      <a:endParaRPr lang="en-US" sz="1000" dirty="0"/>
                    </a:p>
                  </a:txBody>
                  <a:tcPr/>
                </a:tc>
                <a:tc>
                  <a:txBody>
                    <a:bodyPr/>
                    <a:lstStyle/>
                    <a:p>
                      <a:r>
                        <a:rPr lang="en-US" sz="1000" dirty="0" smtClean="0"/>
                        <a:t>Area</a:t>
                      </a:r>
                      <a:endParaRPr lang="en-US" sz="1000" dirty="0"/>
                    </a:p>
                  </a:txBody>
                  <a:tcPr/>
                </a:tc>
                <a:tc>
                  <a:txBody>
                    <a:bodyPr/>
                    <a:lstStyle/>
                    <a:p>
                      <a:r>
                        <a:rPr lang="en-US" sz="1000" dirty="0" smtClean="0"/>
                        <a:t>Defines the area</a:t>
                      </a:r>
                      <a:r>
                        <a:rPr lang="en-US" sz="1000" baseline="0" dirty="0" smtClean="0"/>
                        <a:t> of the product</a:t>
                      </a:r>
                      <a:endParaRPr lang="en-US" sz="1000" dirty="0"/>
                    </a:p>
                  </a:txBody>
                  <a:tcPr/>
                </a:tc>
              </a:tr>
              <a:tr h="209389">
                <a:tc rowSpan="2">
                  <a:txBody>
                    <a:bodyPr/>
                    <a:lstStyle/>
                    <a:p>
                      <a:r>
                        <a:rPr lang="en-US" sz="1000" dirty="0" smtClean="0"/>
                        <a:t>Division</a:t>
                      </a:r>
                      <a:endParaRPr lang="en-US" sz="1000" dirty="0"/>
                    </a:p>
                  </a:txBody>
                  <a:tcPr/>
                </a:tc>
                <a:tc rowSpan="2">
                  <a:txBody>
                    <a:bodyPr/>
                    <a:lstStyle/>
                    <a:p>
                      <a:r>
                        <a:rPr lang="en-US" sz="1000" dirty="0" smtClean="0"/>
                        <a:t>Defines the division of</a:t>
                      </a:r>
                      <a:r>
                        <a:rPr lang="en-US" sz="1000" baseline="0" dirty="0" smtClean="0"/>
                        <a:t> which the product belongs.</a:t>
                      </a:r>
                      <a:endParaRPr lang="en-US" sz="1000" dirty="0"/>
                    </a:p>
                  </a:txBody>
                  <a:tcPr/>
                </a:tc>
                <a:tc>
                  <a:txBody>
                    <a:bodyPr/>
                    <a:lstStyle/>
                    <a:p>
                      <a:r>
                        <a:rPr lang="en-US" sz="1000" dirty="0" smtClean="0"/>
                        <a:t>CBM</a:t>
                      </a:r>
                      <a:endParaRPr lang="en-US" sz="1000" dirty="0"/>
                    </a:p>
                  </a:txBody>
                  <a:tcPr/>
                </a:tc>
                <a:tc>
                  <a:txBody>
                    <a:bodyPr/>
                    <a:lstStyle/>
                    <a:p>
                      <a:r>
                        <a:rPr lang="en-US" sz="1000" smtClean="0"/>
                        <a:t>Cubic meter.</a:t>
                      </a:r>
                      <a:endParaRPr lang="en-US" sz="1000" dirty="0"/>
                    </a:p>
                  </a:txBody>
                  <a:tcPr/>
                </a:tc>
              </a:tr>
              <a:tr h="209389">
                <a:tc vMerge="1">
                  <a:txBody>
                    <a:bodyPr/>
                    <a:lstStyle/>
                    <a:p>
                      <a:endParaRPr lang="en-US"/>
                    </a:p>
                  </a:txBody>
                  <a:tcPr/>
                </a:tc>
                <a:tc vMerge="1">
                  <a:txBody>
                    <a:bodyPr/>
                    <a:lstStyle/>
                    <a:p>
                      <a:endParaRPr lang="en-US"/>
                    </a:p>
                  </a:txBody>
                  <a:tcPr/>
                </a:tc>
                <a:tc>
                  <a:txBody>
                    <a:bodyPr/>
                    <a:lstStyle/>
                    <a:p>
                      <a:r>
                        <a:rPr lang="en-US" sz="1000" dirty="0" smtClean="0"/>
                        <a:t>Photo</a:t>
                      </a:r>
                      <a:endParaRPr lang="en-US" sz="1000" dirty="0"/>
                    </a:p>
                  </a:txBody>
                  <a:tcPr/>
                </a:tc>
                <a:tc>
                  <a:txBody>
                    <a:bodyPr/>
                    <a:lstStyle/>
                    <a:p>
                      <a:r>
                        <a:rPr lang="en-US" sz="1000" dirty="0" smtClean="0"/>
                        <a:t>Photo sample</a:t>
                      </a:r>
                      <a:r>
                        <a:rPr lang="en-US" sz="1000" baseline="0" dirty="0" smtClean="0"/>
                        <a:t> of the Product</a:t>
                      </a:r>
                      <a:endParaRPr lang="en-US" sz="1000" dirty="0"/>
                    </a:p>
                  </a:txBody>
                  <a:tcPr/>
                </a:tc>
              </a:tr>
            </a:tbl>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Product Supplier Details</a:t>
            </a:r>
            <a:endParaRPr lang="en-US" dirty="0"/>
          </a:p>
        </p:txBody>
      </p:sp>
      <p:graphicFrame>
        <p:nvGraphicFramePr>
          <p:cNvPr id="4" name="Table 3"/>
          <p:cNvGraphicFramePr>
            <a:graphicFrameLocks noGrp="1"/>
          </p:cNvGraphicFramePr>
          <p:nvPr/>
        </p:nvGraphicFramePr>
        <p:xfrm>
          <a:off x="0" y="4038600"/>
          <a:ext cx="9144001" cy="1981200"/>
        </p:xfrm>
        <a:graphic>
          <a:graphicData uri="http://schemas.openxmlformats.org/drawingml/2006/table">
            <a:tbl>
              <a:tblPr firstRow="1" bandRow="1">
                <a:tableStyleId>{5C22544A-7EE6-4342-B048-85BDC9FD1C3A}</a:tableStyleId>
              </a:tblPr>
              <a:tblGrid>
                <a:gridCol w="1066801"/>
                <a:gridCol w="1447800"/>
                <a:gridCol w="4648200"/>
                <a:gridCol w="1981200"/>
              </a:tblGrid>
              <a:tr h="498231">
                <a:tc>
                  <a:txBody>
                    <a:bodyPr/>
                    <a:lstStyle/>
                    <a:p>
                      <a:r>
                        <a:rPr lang="en-US" sz="1200" dirty="0" smtClean="0"/>
                        <a:t>Product  Supplier</a:t>
                      </a:r>
                      <a:endParaRPr lang="en-US" sz="1200" dirty="0"/>
                    </a:p>
                  </a:txBody>
                  <a:tcPr/>
                </a:tc>
                <a:tc gridSpan="3">
                  <a:txBody>
                    <a:bodyPr/>
                    <a:lstStyle/>
                    <a:p>
                      <a:r>
                        <a:rPr lang="en-US" sz="1200" dirty="0" smtClean="0"/>
                        <a:t>This</a:t>
                      </a:r>
                      <a:r>
                        <a:rPr lang="en-US" sz="1200" baseline="0" dirty="0" smtClean="0"/>
                        <a:t> page keeps information about the product suppliers of a particular product.</a:t>
                      </a:r>
                      <a:endParaRPr lang="en-US" sz="1200" dirty="0"/>
                    </a:p>
                  </a:txBody>
                  <a:tcPr/>
                </a:tc>
                <a:tc hMerge="1">
                  <a:txBody>
                    <a:bodyPr/>
                    <a:lstStyle/>
                    <a:p>
                      <a:endParaRPr lang="en-US"/>
                    </a:p>
                  </a:txBody>
                  <a:tcPr/>
                </a:tc>
                <a:tc hMerge="1">
                  <a:txBody>
                    <a:bodyPr/>
                    <a:lstStyle/>
                    <a:p>
                      <a:endParaRPr lang="en-US"/>
                    </a:p>
                  </a:txBody>
                  <a:tcPr/>
                </a:tc>
              </a:tr>
              <a:tr h="289776">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43186">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a:t>
                      </a:r>
                      <a:r>
                        <a:rPr lang="en-US" sz="1000" baseline="0" dirty="0" smtClean="0"/>
                        <a:t> product supplier for the particular product</a:t>
                      </a:r>
                      <a:r>
                        <a:rPr lang="en-US" sz="1000" baseline="0" dirty="0" smtClean="0"/>
                        <a:t>.(which will be shown in the next slide)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a:t>
                      </a:r>
                      <a:r>
                        <a:rPr lang="en-US" sz="1000" baseline="0" dirty="0" smtClean="0"/>
                        <a:t> Entry Operator.</a:t>
                      </a:r>
                      <a:endParaRPr lang="en-US" sz="1000" dirty="0" smtClean="0"/>
                    </a:p>
                  </a:txBody>
                  <a:tcPr/>
                </a:tc>
              </a:tr>
              <a:tr h="443186">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product supplier information by 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p>
                  </a:txBody>
                  <a:tcPr/>
                </a:tc>
              </a:tr>
              <a:tr h="306821">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 the product</a:t>
                      </a:r>
                      <a:r>
                        <a:rPr lang="en-US" sz="1000" baseline="0" dirty="0" smtClean="0"/>
                        <a:t> supplier by clicking the corresponding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Admin, Data Entry Operator.</a:t>
                      </a:r>
                    </a:p>
                  </a:txBody>
                  <a:tcPr/>
                </a:tc>
              </a:tr>
            </a:tbl>
          </a:graphicData>
        </a:graphic>
      </p:graphicFrame>
      <p:pic>
        <p:nvPicPr>
          <p:cNvPr id="4098" name="Picture 2"/>
          <p:cNvPicPr>
            <a:picLocks noChangeAspect="1" noChangeArrowheads="1"/>
          </p:cNvPicPr>
          <p:nvPr/>
        </p:nvPicPr>
        <p:blipFill>
          <a:blip r:embed="rId2"/>
          <a:srcRect l="17009" t="12500" r="2639" b="47917"/>
          <a:stretch>
            <a:fillRect/>
          </a:stretch>
        </p:blipFill>
        <p:spPr bwMode="auto">
          <a:xfrm>
            <a:off x="0" y="990600"/>
            <a:ext cx="9144000" cy="2895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Product Supplier Create</a:t>
            </a:r>
            <a:endParaRPr lang="en-US" dirty="0"/>
          </a:p>
        </p:txBody>
      </p:sp>
      <p:pic>
        <p:nvPicPr>
          <p:cNvPr id="5122" name="Picture 2"/>
          <p:cNvPicPr>
            <a:picLocks noChangeAspect="1" noChangeArrowheads="1"/>
          </p:cNvPicPr>
          <p:nvPr/>
        </p:nvPicPr>
        <p:blipFill>
          <a:blip r:embed="rId2"/>
          <a:srcRect l="17595" t="12500" r="2053" b="37500"/>
          <a:stretch>
            <a:fillRect/>
          </a:stretch>
        </p:blipFill>
        <p:spPr bwMode="auto">
          <a:xfrm>
            <a:off x="0" y="990600"/>
            <a:ext cx="9144000" cy="32766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0" y="4343400"/>
          <a:ext cx="9144001" cy="1750870"/>
        </p:xfrm>
        <a:graphic>
          <a:graphicData uri="http://schemas.openxmlformats.org/drawingml/2006/table">
            <a:tbl>
              <a:tblPr firstRow="1" bandRow="1">
                <a:tableStyleId>{5C22544A-7EE6-4342-B048-85BDC9FD1C3A}</a:tableStyleId>
              </a:tblPr>
              <a:tblGrid>
                <a:gridCol w="1447800"/>
                <a:gridCol w="2514600"/>
                <a:gridCol w="1752600"/>
                <a:gridCol w="3429001"/>
              </a:tblGrid>
              <a:tr h="349832">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t> </a:t>
                      </a:r>
                      <a:r>
                        <a:rPr lang="en-US" sz="1100" b="1" dirty="0" smtClean="0">
                          <a:solidFill>
                            <a:schemeClr val="tx1"/>
                          </a:solidFill>
                        </a:rPr>
                        <a:t>Narration</a:t>
                      </a:r>
                      <a:endParaRPr lang="en-US" sz="1100" b="1" dirty="0"/>
                    </a:p>
                  </a:txBody>
                  <a:tcPr>
                    <a:solidFill>
                      <a:schemeClr val="tx2">
                        <a:lumMod val="20000"/>
                        <a:lumOff val="80000"/>
                      </a:schemeClr>
                    </a:solidFill>
                  </a:tcPr>
                </a:tc>
                <a:tc>
                  <a:txBody>
                    <a:bodyPr/>
                    <a:lstStyle/>
                    <a:p>
                      <a:r>
                        <a:rPr lang="en-US" sz="1100" b="1" dirty="0" smtClean="0">
                          <a:solidFill>
                            <a:schemeClr val="tx1"/>
                          </a:solidFill>
                        </a:rPr>
                        <a:t>Field</a:t>
                      </a:r>
                      <a:r>
                        <a:rPr lang="en-US" sz="1100" b="1" baseline="0" dirty="0" smtClean="0">
                          <a:solidFill>
                            <a:schemeClr val="tx1"/>
                          </a:solidFill>
                        </a:rPr>
                        <a:t> Name</a:t>
                      </a:r>
                      <a:endParaRPr lang="en-US" sz="1100" b="1" dirty="0">
                        <a:solidFill>
                          <a:schemeClr val="tx1"/>
                        </a:solidFill>
                      </a:endParaRPr>
                    </a:p>
                  </a:txBody>
                  <a:tcPr>
                    <a:solidFill>
                      <a:schemeClr val="tx2">
                        <a:lumMod val="20000"/>
                        <a:lumOff val="80000"/>
                      </a:schemeClr>
                    </a:solidFill>
                  </a:tcPr>
                </a:tc>
                <a:tc>
                  <a:txBody>
                    <a:bodyPr/>
                    <a:lstStyle/>
                    <a:p>
                      <a:r>
                        <a:rPr lang="en-US" sz="1100" b="1" dirty="0" smtClean="0">
                          <a:solidFill>
                            <a:schemeClr val="tx1"/>
                          </a:solidFill>
                        </a:rPr>
                        <a:t>Narration</a:t>
                      </a:r>
                      <a:endParaRPr lang="en-US" sz="1100" b="1" dirty="0">
                        <a:solidFill>
                          <a:schemeClr val="tx1"/>
                        </a:solidFill>
                      </a:endParaRPr>
                    </a:p>
                  </a:txBody>
                  <a:tcPr>
                    <a:solidFill>
                      <a:schemeClr val="tx2">
                        <a:lumMod val="20000"/>
                        <a:lumOff val="80000"/>
                      </a:schemeClr>
                    </a:solidFill>
                  </a:tcPr>
                </a:tc>
              </a:tr>
              <a:tr h="426199">
                <a:tc>
                  <a:txBody>
                    <a:bodyPr/>
                    <a:lstStyle/>
                    <a:p>
                      <a:r>
                        <a:rPr lang="en-US" sz="1000" dirty="0" smtClean="0"/>
                        <a:t>Supplier</a:t>
                      </a:r>
                      <a:endParaRPr lang="en-US" sz="1000" dirty="0"/>
                    </a:p>
                  </a:txBody>
                  <a:tcPr/>
                </a:tc>
                <a:tc>
                  <a:txBody>
                    <a:bodyPr/>
                    <a:lstStyle/>
                    <a:p>
                      <a:r>
                        <a:rPr lang="en-US" sz="1000" baseline="0" dirty="0" smtClean="0"/>
                        <a:t>This List has the names of the suppliers</a:t>
                      </a:r>
                      <a:endParaRPr lang="en-US" sz="1000" baseline="0" dirty="0" smtClean="0"/>
                    </a:p>
                  </a:txBody>
                  <a:tcPr/>
                </a:tc>
                <a:tc>
                  <a:txBody>
                    <a:bodyPr/>
                    <a:lstStyle/>
                    <a:p>
                      <a:r>
                        <a:rPr lang="en-US" sz="1000" dirty="0" smtClean="0"/>
                        <a:t>Maximum</a:t>
                      </a:r>
                      <a:r>
                        <a:rPr lang="en-US" sz="1000" baseline="0" dirty="0" smtClean="0"/>
                        <a:t> Order Quantity</a:t>
                      </a:r>
                      <a:endParaRPr lang="en-US" sz="1000" dirty="0"/>
                    </a:p>
                  </a:txBody>
                  <a:tcPr/>
                </a:tc>
                <a:tc>
                  <a:txBody>
                    <a:bodyPr/>
                    <a:lstStyle/>
                    <a:p>
                      <a:r>
                        <a:rPr lang="en-US" sz="1000" dirty="0" smtClean="0"/>
                        <a:t>This</a:t>
                      </a:r>
                      <a:r>
                        <a:rPr lang="en-US" sz="1000" baseline="0" dirty="0" smtClean="0"/>
                        <a:t> field specifies the maximum number of quantities for an order.</a:t>
                      </a:r>
                      <a:endParaRPr lang="en-US" sz="1000" dirty="0"/>
                    </a:p>
                  </a:txBody>
                  <a:tcPr/>
                </a:tc>
              </a:tr>
              <a:tr h="426199">
                <a:tc>
                  <a:txBody>
                    <a:bodyPr/>
                    <a:lstStyle/>
                    <a:p>
                      <a:r>
                        <a:rPr lang="en-US" sz="1000" dirty="0" smtClean="0"/>
                        <a:t>Lead</a:t>
                      </a:r>
                      <a:r>
                        <a:rPr lang="en-US" sz="1000" baseline="0" dirty="0" smtClean="0"/>
                        <a:t> Time</a:t>
                      </a:r>
                      <a:endParaRPr lang="en-US" sz="1000" dirty="0"/>
                    </a:p>
                  </a:txBody>
                  <a:tcPr/>
                </a:tc>
                <a:tc>
                  <a:txBody>
                    <a:bodyPr/>
                    <a:lstStyle/>
                    <a:p>
                      <a:r>
                        <a:rPr lang="en-US" sz="1000" dirty="0" smtClean="0"/>
                        <a:t>This</a:t>
                      </a:r>
                      <a:r>
                        <a:rPr lang="en-US" sz="1000" baseline="0" dirty="0" smtClean="0"/>
                        <a:t> field represents the time committed by the supplier before which he can supply the product.</a:t>
                      </a:r>
                      <a:endParaRPr lang="en-US" sz="1000" dirty="0"/>
                    </a:p>
                  </a:txBody>
                  <a:tcPr/>
                </a:tc>
                <a:tc>
                  <a:txBody>
                    <a:bodyPr/>
                    <a:lstStyle/>
                    <a:p>
                      <a:r>
                        <a:rPr lang="en-US" sz="1000" dirty="0" smtClean="0"/>
                        <a:t>Cost</a:t>
                      </a:r>
                      <a:endParaRPr lang="en-US" sz="1000" dirty="0"/>
                    </a:p>
                  </a:txBody>
                  <a:tcPr/>
                </a:tc>
                <a:tc>
                  <a:txBody>
                    <a:bodyPr/>
                    <a:lstStyle/>
                    <a:p>
                      <a:r>
                        <a:rPr lang="en-US" sz="1000" dirty="0" smtClean="0"/>
                        <a:t>This</a:t>
                      </a:r>
                      <a:r>
                        <a:rPr lang="en-US" sz="1000" baseline="0" dirty="0" smtClean="0"/>
                        <a:t> field specifies the cost of the particular product from the supplier.</a:t>
                      </a:r>
                      <a:endParaRPr lang="en-US" sz="1000" dirty="0"/>
                    </a:p>
                  </a:txBody>
                  <a:tcPr/>
                </a:tc>
              </a:tr>
              <a:tr h="426199">
                <a:tc>
                  <a:txBody>
                    <a:bodyPr/>
                    <a:lstStyle/>
                    <a:p>
                      <a:r>
                        <a:rPr lang="en-US" sz="1000" dirty="0" smtClean="0"/>
                        <a:t>Minimum Order</a:t>
                      </a:r>
                      <a:r>
                        <a:rPr lang="en-US" sz="1000" baseline="0" dirty="0" smtClean="0"/>
                        <a:t> Qty</a:t>
                      </a:r>
                      <a:endParaRPr lang="en-US" sz="1000" dirty="0"/>
                    </a:p>
                  </a:txBody>
                  <a:tcPr/>
                </a:tc>
                <a:tc>
                  <a:txBody>
                    <a:bodyPr/>
                    <a:lstStyle/>
                    <a:p>
                      <a:r>
                        <a:rPr lang="en-US" sz="1000" dirty="0" smtClean="0"/>
                        <a:t>This</a:t>
                      </a:r>
                      <a:r>
                        <a:rPr lang="en-US" sz="1000" baseline="0" dirty="0" smtClean="0"/>
                        <a:t> field represents the minimum number of quantities for an order</a:t>
                      </a:r>
                      <a:endParaRPr lang="en-US" sz="1000" dirty="0"/>
                    </a:p>
                  </a:txBody>
                  <a:tcPr/>
                </a:tc>
                <a:tc>
                  <a:txBody>
                    <a:bodyPr/>
                    <a:lstStyle/>
                    <a:p>
                      <a:endParaRPr lang="en-US" sz="1000" dirty="0"/>
                    </a:p>
                  </a:txBody>
                  <a:tcPr/>
                </a:tc>
                <a:tc>
                  <a:txBody>
                    <a:bodyPr/>
                    <a:lstStyle/>
                    <a:p>
                      <a:endParaRPr lang="en-US" sz="1000" dirty="0"/>
                    </a:p>
                  </a:txBody>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Included Accessories</a:t>
            </a:r>
            <a:endParaRPr lang="en-US" dirty="0"/>
          </a:p>
        </p:txBody>
      </p:sp>
      <p:pic>
        <p:nvPicPr>
          <p:cNvPr id="2050" name="Picture 2"/>
          <p:cNvPicPr>
            <a:picLocks noChangeAspect="1" noChangeArrowheads="1"/>
          </p:cNvPicPr>
          <p:nvPr/>
        </p:nvPicPr>
        <p:blipFill>
          <a:blip r:embed="rId2"/>
          <a:srcRect l="17009" t="13542" r="2639" b="45834"/>
          <a:stretch>
            <a:fillRect/>
          </a:stretch>
        </p:blipFill>
        <p:spPr bwMode="auto">
          <a:xfrm>
            <a:off x="0" y="990600"/>
            <a:ext cx="9144000" cy="2971800"/>
          </a:xfrm>
          <a:prstGeom prst="rect">
            <a:avLst/>
          </a:prstGeom>
          <a:noFill/>
          <a:ln w="9525">
            <a:noFill/>
            <a:miter lim="800000"/>
            <a:headEnd/>
            <a:tailEnd/>
          </a:ln>
          <a:effectLst/>
        </p:spPr>
      </p:pic>
      <p:graphicFrame>
        <p:nvGraphicFramePr>
          <p:cNvPr id="4" name="Table 3"/>
          <p:cNvGraphicFramePr>
            <a:graphicFrameLocks noGrp="1"/>
          </p:cNvGraphicFramePr>
          <p:nvPr/>
        </p:nvGraphicFramePr>
        <p:xfrm>
          <a:off x="-1" y="4191000"/>
          <a:ext cx="9144001" cy="2070619"/>
        </p:xfrm>
        <a:graphic>
          <a:graphicData uri="http://schemas.openxmlformats.org/drawingml/2006/table">
            <a:tbl>
              <a:tblPr firstRow="1" bandRow="1">
                <a:tableStyleId>{5C22544A-7EE6-4342-B048-85BDC9FD1C3A}</a:tableStyleId>
              </a:tblPr>
              <a:tblGrid>
                <a:gridCol w="1066801"/>
                <a:gridCol w="1447800"/>
                <a:gridCol w="4648200"/>
                <a:gridCol w="1981200"/>
              </a:tblGrid>
              <a:tr h="498231">
                <a:tc>
                  <a:txBody>
                    <a:bodyPr/>
                    <a:lstStyle/>
                    <a:p>
                      <a:r>
                        <a:rPr lang="en-US" sz="1200" dirty="0" smtClean="0"/>
                        <a:t>Included</a:t>
                      </a:r>
                      <a:r>
                        <a:rPr lang="en-US" sz="1200" baseline="0" dirty="0" smtClean="0"/>
                        <a:t> Accessories</a:t>
                      </a:r>
                      <a:endParaRPr lang="en-US" sz="1200" dirty="0"/>
                    </a:p>
                  </a:txBody>
                  <a:tcPr/>
                </a:tc>
                <a:tc gridSpan="3">
                  <a:txBody>
                    <a:bodyPr/>
                    <a:lstStyle/>
                    <a:p>
                      <a:r>
                        <a:rPr lang="en-US" sz="1200" dirty="0" smtClean="0"/>
                        <a:t>This page keeps all the information about the Included accessories to a particular product.</a:t>
                      </a:r>
                      <a:endParaRPr lang="en-US" sz="1200" dirty="0"/>
                    </a:p>
                  </a:txBody>
                  <a:tcPr/>
                </a:tc>
                <a:tc hMerge="1">
                  <a:txBody>
                    <a:bodyPr/>
                    <a:lstStyle/>
                    <a:p>
                      <a:endParaRPr lang="en-US"/>
                    </a:p>
                  </a:txBody>
                  <a:tcPr/>
                </a:tc>
                <a:tc hMerge="1">
                  <a:txBody>
                    <a:bodyPr/>
                    <a:lstStyle/>
                    <a:p>
                      <a:endParaRPr lang="en-US"/>
                    </a:p>
                  </a:txBody>
                  <a:tcPr/>
                </a:tc>
              </a:tr>
              <a:tr h="289776">
                <a:tc rowSpan="4">
                  <a:txBody>
                    <a:bodyPr/>
                    <a:lstStyle/>
                    <a:p>
                      <a:r>
                        <a:rPr lang="en-US" sz="1200" dirty="0" smtClean="0"/>
                        <a:t>Permission</a:t>
                      </a:r>
                      <a:endParaRPr lang="en-US" sz="1200" dirty="0"/>
                    </a:p>
                  </a:txBody>
                  <a:tcPr/>
                </a:tc>
                <a:tc>
                  <a:txBody>
                    <a:bodyPr/>
                    <a:lstStyle/>
                    <a:p>
                      <a:r>
                        <a:rPr lang="en-US" sz="1100" b="1" dirty="0" smtClean="0"/>
                        <a:t>Action</a:t>
                      </a:r>
                      <a:endParaRPr lang="en-US" sz="1100" b="1" dirty="0"/>
                    </a:p>
                  </a:txBody>
                  <a:tcPr>
                    <a:solidFill>
                      <a:schemeClr val="tx2">
                        <a:lumMod val="20000"/>
                        <a:lumOff val="80000"/>
                      </a:schemeClr>
                    </a:solidFill>
                  </a:tcPr>
                </a:tc>
                <a:tc>
                  <a:txBody>
                    <a:bodyPr/>
                    <a:lstStyle/>
                    <a:p>
                      <a:r>
                        <a:rPr lang="en-US" sz="1100" b="1" dirty="0" smtClean="0"/>
                        <a:t>Narration</a:t>
                      </a:r>
                      <a:endParaRPr lang="en-US" sz="1100" b="1"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smtClean="0"/>
                        <a:t>Roles</a:t>
                      </a:r>
                    </a:p>
                  </a:txBody>
                  <a:tcPr>
                    <a:solidFill>
                      <a:schemeClr val="tx2">
                        <a:lumMod val="20000"/>
                        <a:lumOff val="80000"/>
                      </a:schemeClr>
                    </a:solidFill>
                  </a:tcPr>
                </a:tc>
              </a:tr>
              <a:tr h="443186">
                <a:tc vMerge="1">
                  <a:txBody>
                    <a:bodyPr/>
                    <a:lstStyle/>
                    <a:p>
                      <a:endParaRPr lang="en-US"/>
                    </a:p>
                  </a:txBody>
                  <a:tcPr/>
                </a:tc>
                <a:tc>
                  <a:txBody>
                    <a:bodyPr/>
                    <a:lstStyle/>
                    <a:p>
                      <a:r>
                        <a:rPr lang="en-US" sz="1000" dirty="0" smtClean="0"/>
                        <a:t>Create</a:t>
                      </a:r>
                      <a:endParaRPr lang="en-US" sz="1000" dirty="0"/>
                    </a:p>
                  </a:txBody>
                  <a:tcPr/>
                </a:tc>
                <a:tc>
                  <a:txBody>
                    <a:bodyPr/>
                    <a:lstStyle/>
                    <a:p>
                      <a:r>
                        <a:rPr lang="en-US" sz="1000" dirty="0" smtClean="0"/>
                        <a:t>You can create a new</a:t>
                      </a:r>
                      <a:r>
                        <a:rPr lang="en-US" sz="1000" baseline="0" dirty="0" smtClean="0"/>
                        <a:t> </a:t>
                      </a:r>
                      <a:r>
                        <a:rPr lang="en-US" sz="1000" baseline="0" dirty="0" smtClean="0"/>
                        <a:t>Accessory </a:t>
                      </a:r>
                      <a:r>
                        <a:rPr lang="en-US" sz="1000" baseline="0" dirty="0" smtClean="0"/>
                        <a:t>for the particular product.</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aseline="0" dirty="0" smtClean="0"/>
                        <a:t>Manager, </a:t>
                      </a:r>
                      <a:r>
                        <a:rPr lang="en-US" sz="1000" dirty="0" smtClean="0"/>
                        <a:t>Data</a:t>
                      </a:r>
                      <a:r>
                        <a:rPr lang="en-US" sz="1000" baseline="0" dirty="0" smtClean="0"/>
                        <a:t> </a:t>
                      </a:r>
                      <a:r>
                        <a:rPr lang="en-US" sz="1000" baseline="0" dirty="0" smtClean="0"/>
                        <a:t>Entry </a:t>
                      </a:r>
                      <a:r>
                        <a:rPr lang="en-US" sz="1000" baseline="0" dirty="0" smtClean="0"/>
                        <a:t>Operator, </a:t>
                      </a:r>
                      <a:r>
                        <a:rPr lang="en-US" sz="1000" dirty="0" smtClean="0"/>
                        <a:t>Admin.</a:t>
                      </a:r>
                      <a:endParaRPr lang="en-US" sz="1000" dirty="0" smtClean="0"/>
                    </a:p>
                  </a:txBody>
                  <a:tcPr/>
                </a:tc>
              </a:tr>
              <a:tr h="443186">
                <a:tc vMerge="1">
                  <a:txBody>
                    <a:bodyPr/>
                    <a:lstStyle/>
                    <a:p>
                      <a:endParaRPr lang="en-US"/>
                    </a:p>
                  </a:txBody>
                  <a:tcPr/>
                </a:tc>
                <a:tc>
                  <a:txBody>
                    <a:bodyPr/>
                    <a:lstStyle/>
                    <a:p>
                      <a:r>
                        <a:rPr lang="en-US" sz="1000" dirty="0" smtClean="0"/>
                        <a:t>Modify</a:t>
                      </a:r>
                      <a:endParaRPr lang="en-US" sz="1000" dirty="0"/>
                    </a:p>
                  </a:txBody>
                  <a:tcPr/>
                </a:tc>
                <a:tc>
                  <a:txBody>
                    <a:bodyPr/>
                    <a:lstStyle/>
                    <a:p>
                      <a:r>
                        <a:rPr lang="en-US" sz="1000" dirty="0" smtClean="0"/>
                        <a:t>You can make changes</a:t>
                      </a:r>
                      <a:r>
                        <a:rPr lang="en-US" sz="1000" baseline="0" dirty="0" smtClean="0"/>
                        <a:t> to the </a:t>
                      </a:r>
                      <a:r>
                        <a:rPr lang="en-US" sz="1000" baseline="0" dirty="0" smtClean="0"/>
                        <a:t>accessory information of the product by </a:t>
                      </a:r>
                      <a:r>
                        <a:rPr lang="en-US" sz="1000" baseline="0" dirty="0" smtClean="0"/>
                        <a:t>clicking the corresponding modify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aseline="0" dirty="0" smtClean="0"/>
                        <a:t>Manager, </a:t>
                      </a:r>
                      <a:r>
                        <a:rPr lang="en-US" sz="1000" dirty="0" smtClean="0"/>
                        <a:t>Data</a:t>
                      </a:r>
                      <a:r>
                        <a:rPr lang="en-US" sz="1000" baseline="0" dirty="0" smtClean="0"/>
                        <a:t> Entry Operator, </a:t>
                      </a:r>
                      <a:r>
                        <a:rPr lang="en-US" sz="1000" dirty="0" smtClean="0"/>
                        <a:t>Admin.</a:t>
                      </a:r>
                      <a:endParaRPr lang="en-US" sz="1000" dirty="0" smtClean="0"/>
                    </a:p>
                  </a:txBody>
                  <a:tcPr/>
                </a:tc>
              </a:tr>
              <a:tr h="306821">
                <a:tc vMerge="1">
                  <a:txBody>
                    <a:bodyPr/>
                    <a:lstStyle/>
                    <a:p>
                      <a:endParaRPr lang="en-US" sz="1200" dirty="0"/>
                    </a:p>
                  </a:txBody>
                  <a:tcPr/>
                </a:tc>
                <a:tc>
                  <a:txBody>
                    <a:bodyPr/>
                    <a:lstStyle/>
                    <a:p>
                      <a:r>
                        <a:rPr lang="en-US" sz="1000" dirty="0" smtClean="0"/>
                        <a:t>Delete</a:t>
                      </a:r>
                      <a:endParaRPr lang="en-US" sz="1000" dirty="0"/>
                    </a:p>
                  </a:txBody>
                  <a:tcPr/>
                </a:tc>
                <a:tc>
                  <a:txBody>
                    <a:bodyPr/>
                    <a:lstStyle/>
                    <a:p>
                      <a:r>
                        <a:rPr lang="en-US" sz="1000" dirty="0" smtClean="0"/>
                        <a:t>You can delete the </a:t>
                      </a:r>
                      <a:r>
                        <a:rPr lang="en-US" sz="1000" dirty="0" smtClean="0"/>
                        <a:t>Accessory of the product</a:t>
                      </a:r>
                      <a:r>
                        <a:rPr lang="en-US" sz="1000" baseline="0" dirty="0" smtClean="0"/>
                        <a:t> </a:t>
                      </a:r>
                      <a:r>
                        <a:rPr lang="en-US" sz="1000" baseline="0" dirty="0" smtClean="0"/>
                        <a:t>by clicking the corresponding icon.</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aseline="0" dirty="0" smtClean="0"/>
                        <a:t>Manager, </a:t>
                      </a:r>
                      <a:r>
                        <a:rPr lang="en-US" sz="1000" dirty="0" smtClean="0"/>
                        <a:t>Data</a:t>
                      </a:r>
                      <a:r>
                        <a:rPr lang="en-US" sz="1000" baseline="0" dirty="0" smtClean="0"/>
                        <a:t> Entry Operator, </a:t>
                      </a:r>
                      <a:r>
                        <a:rPr lang="en-US" sz="1000" dirty="0" smtClean="0"/>
                        <a:t>Admin.</a:t>
                      </a:r>
                      <a:endParaRPr lang="en-US" sz="1000" dirty="0" smtClean="0"/>
                    </a:p>
                  </a:txBody>
                  <a:tcPr/>
                </a:tc>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478</TotalTime>
  <Words>4873</Words>
  <Application>Microsoft Office PowerPoint</Application>
  <PresentationFormat>On-screen Show (4:3)</PresentationFormat>
  <Paragraphs>833</Paragraphs>
  <Slides>47</Slides>
  <Notes>0</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Office Theme</vt:lpstr>
      <vt:lpstr>                                    SURYA CARPET                                     RUG-TEXTILES-ART   This Manual is for using the Surya Carpet website. This is the Home Screen of the Website.</vt:lpstr>
      <vt:lpstr>Sign Up Page</vt:lpstr>
      <vt:lpstr>Login Page</vt:lpstr>
      <vt:lpstr>Product Type List</vt:lpstr>
      <vt:lpstr>Product List</vt:lpstr>
      <vt:lpstr>Create New Product</vt:lpstr>
      <vt:lpstr>Product Supplier Details</vt:lpstr>
      <vt:lpstr>Product Supplier Create</vt:lpstr>
      <vt:lpstr>Included Accessories</vt:lpstr>
      <vt:lpstr>Related Accessory</vt:lpstr>
      <vt:lpstr>Create Product Group</vt:lpstr>
      <vt:lpstr>Create Product Collection</vt:lpstr>
      <vt:lpstr>Create Product Construction</vt:lpstr>
      <vt:lpstr>Create Product Unit</vt:lpstr>
      <vt:lpstr>Create Division</vt:lpstr>
      <vt:lpstr>Purchase Order List</vt:lpstr>
      <vt:lpstr>Create Purchase Order</vt:lpstr>
      <vt:lpstr>Purchase Order Line</vt:lpstr>
      <vt:lpstr>Create Purchase Order Line</vt:lpstr>
      <vt:lpstr>Purchase Order Detail</vt:lpstr>
      <vt:lpstr>Purchase Order Cancel</vt:lpstr>
      <vt:lpstr>Purchase Order Cancel</vt:lpstr>
      <vt:lpstr>Purchase Invoice</vt:lpstr>
      <vt:lpstr>Create Purchase Invoice</vt:lpstr>
      <vt:lpstr>Purchase Invoice Line</vt:lpstr>
      <vt:lpstr>Create Purchase Invoice Line</vt:lpstr>
      <vt:lpstr>Inspection Request</vt:lpstr>
      <vt:lpstr>Completed Purchase Order</vt:lpstr>
      <vt:lpstr>Import Purchase Order from Excel</vt:lpstr>
      <vt:lpstr>Inspection Details</vt:lpstr>
      <vt:lpstr>Create Inspection</vt:lpstr>
      <vt:lpstr>Create Inspection</vt:lpstr>
      <vt:lpstr>Purchase Order Summary Report</vt:lpstr>
      <vt:lpstr>Purchase Order Status Report</vt:lpstr>
      <vt:lpstr>Purchase Order Balance Reports</vt:lpstr>
      <vt:lpstr>Purchase Invoice Summary</vt:lpstr>
      <vt:lpstr>Sample Review</vt:lpstr>
      <vt:lpstr>Employee Index List</vt:lpstr>
      <vt:lpstr>Document Type List</vt:lpstr>
      <vt:lpstr>Create Ship Method</vt:lpstr>
      <vt:lpstr>Create Delivery Terms</vt:lpstr>
      <vt:lpstr>Create Location</vt:lpstr>
      <vt:lpstr>Supplier List</vt:lpstr>
      <vt:lpstr>Supplier Contact Details</vt:lpstr>
      <vt:lpstr>Country</vt:lpstr>
      <vt:lpstr>States</vt:lpstr>
      <vt:lpstr>City</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Type List</dc:title>
  <dc:creator>Madan</dc:creator>
  <cp:lastModifiedBy>Madan</cp:lastModifiedBy>
  <cp:revision>56</cp:revision>
  <dcterms:created xsi:type="dcterms:W3CDTF">2006-08-16T00:00:00Z</dcterms:created>
  <dcterms:modified xsi:type="dcterms:W3CDTF">2014-08-23T07:43:28Z</dcterms:modified>
</cp:coreProperties>
</file>

<file path=docProps/thumbnail.jpeg>
</file>